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7" r:id="rId6"/>
    <p:sldId id="261" r:id="rId7"/>
    <p:sldId id="264" r:id="rId8"/>
    <p:sldId id="265" r:id="rId9"/>
    <p:sldId id="263" r:id="rId10"/>
    <p:sldId id="266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57"/>
            <p14:sldId id="258"/>
            <p14:sldId id="259"/>
            <p14:sldId id="260"/>
            <p14:sldId id="267"/>
            <p14:sldId id="261"/>
            <p14:sldId id="264"/>
            <p14:sldId id="265"/>
            <p14:sldId id="263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36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10-7-2025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10-7-2025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ijksportaal.overheid-i.nl/onderwerpen/werkplek/artikelen/ict/applicaties/applicatie---bestanden-delen/vertrouwelijkheidsniveau-toepassen_rw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.charpentier@rws.nl" TargetMode="External"/><Relationship Id="rId2" Type="http://schemas.openxmlformats.org/officeDocument/2006/relationships/hyperlink" Target="mailto:Lieke.mutsaers@maaskracht.e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Gaston Claassens	</a:t>
            </a:r>
          </a:p>
        </p:txBody>
      </p:sp>
      <p:sp>
        <p:nvSpPr>
          <p:cNvPr id="22" name="Titel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Grindsuppletie</a:t>
            </a:r>
            <a:br>
              <a:rPr lang="nl-NL" dirty="0"/>
            </a:br>
            <a:r>
              <a:rPr lang="nl-NL" dirty="0"/>
              <a:t>Meers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 dirty="0"/>
              <a:t>7-7-2025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78865" y="5900210"/>
            <a:ext cx="41841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/>
              <a:t>Pas zelf het vertrouwelijkheidsniveau aan.</a:t>
            </a:r>
          </a:p>
          <a:p>
            <a:r>
              <a:rPr lang="nl-NL" sz="900" dirty="0"/>
              <a:t>Zie voor uitleg de pagina </a:t>
            </a:r>
            <a:r>
              <a:rPr lang="nl-NL" sz="900" u="sng" dirty="0">
                <a:hlinkClick r:id="rId2"/>
              </a:rPr>
              <a:t>Toepassen van vertrouwelijkheidsniveaus</a:t>
            </a:r>
            <a:r>
              <a:rPr lang="nl-NL" sz="900" dirty="0"/>
              <a:t>.</a:t>
            </a:r>
          </a:p>
          <a:p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80227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0589EA-F303-6E62-E650-A3D4A32E6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1469571"/>
            <a:ext cx="5004000" cy="286294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Gedeeltelijk elektrisch, gedeeltelijk diesel</a:t>
            </a:r>
          </a:p>
          <a:p>
            <a:r>
              <a:rPr lang="nl-NL" dirty="0"/>
              <a:t>Laadstation voor elektrische batterijen </a:t>
            </a:r>
          </a:p>
          <a:p>
            <a:r>
              <a:rPr lang="nl-NL" dirty="0"/>
              <a:t>Waterstofaggregaat t.b.v. laadstation</a:t>
            </a:r>
          </a:p>
          <a:p>
            <a:r>
              <a:rPr lang="nl-NL" dirty="0"/>
              <a:t>Onderlosser voor diepere delen aan Vlaamse oever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1F1D22-20AB-4233-13B0-369F6569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517913"/>
            <a:ext cx="5003800" cy="1069200"/>
          </a:xfrm>
        </p:spPr>
        <p:txBody>
          <a:bodyPr/>
          <a:lstStyle/>
          <a:p>
            <a:r>
              <a:rPr lang="nl-NL" dirty="0"/>
              <a:t>Keuze materieel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FA4DAC-DB13-6E61-CFEF-46DB6C6CD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1F2926-AE45-DDCE-EBC1-E149556677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3300BAA-2327-9158-A361-402F33BC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0" y="4812280"/>
            <a:ext cx="2643138" cy="15278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292428D-FFAC-3DCF-E2DF-E6B589EE8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70642"/>
            <a:ext cx="2643138" cy="9675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A17602-147E-B1C6-9B21-AC9A0EB2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307310"/>
            <a:ext cx="2643138" cy="13864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1EC781-C3F8-A1ED-6BD7-126632051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09" y="2799723"/>
            <a:ext cx="2664120" cy="1815820"/>
          </a:xfrm>
          <a:prstGeom prst="rect">
            <a:avLst/>
          </a:prstGeom>
        </p:spPr>
      </p:pic>
      <p:sp>
        <p:nvSpPr>
          <p:cNvPr id="14" name="Titel 2">
            <a:extLst>
              <a:ext uri="{FF2B5EF4-FFF2-40B4-BE49-F238E27FC236}">
                <a16:creationId xmlns:a16="http://schemas.microsoft.com/office/drawing/2014/main" id="{B0616A2E-F975-E2E9-D2A0-4A892159474D}"/>
              </a:ext>
            </a:extLst>
          </p:cNvPr>
          <p:cNvSpPr txBox="1">
            <a:spLocks/>
          </p:cNvSpPr>
          <p:nvPr/>
        </p:nvSpPr>
        <p:spPr>
          <a:xfrm>
            <a:off x="3215422" y="921072"/>
            <a:ext cx="1351870" cy="4342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/>
              <a:t>Dumpers</a:t>
            </a:r>
            <a:endParaRPr lang="nl-NL" sz="1800"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A2966CBC-CD4B-8AAA-8F50-C00841784718}"/>
              </a:ext>
            </a:extLst>
          </p:cNvPr>
          <p:cNvSpPr txBox="1">
            <a:spLocks/>
          </p:cNvSpPr>
          <p:nvPr/>
        </p:nvSpPr>
        <p:spPr>
          <a:xfrm>
            <a:off x="3215422" y="2229631"/>
            <a:ext cx="1973556" cy="5093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/>
              <a:t>Elektrische Graafmachine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85441CAF-0840-C71C-FF64-A8AE951EFDE5}"/>
              </a:ext>
            </a:extLst>
          </p:cNvPr>
          <p:cNvSpPr txBox="1">
            <a:spLocks/>
          </p:cNvSpPr>
          <p:nvPr/>
        </p:nvSpPr>
        <p:spPr>
          <a:xfrm>
            <a:off x="3124208" y="4148579"/>
            <a:ext cx="1973556" cy="5093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/>
              <a:t>Hydraulische Graafmachine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3973698-5BB5-7DA3-C782-9491B255C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1" y="4684707"/>
            <a:ext cx="2643138" cy="1718325"/>
          </a:xfrm>
          <a:prstGeom prst="rect">
            <a:avLst/>
          </a:prstGeom>
        </p:spPr>
      </p:pic>
      <p:sp>
        <p:nvSpPr>
          <p:cNvPr id="19" name="Titel 2">
            <a:extLst>
              <a:ext uri="{FF2B5EF4-FFF2-40B4-BE49-F238E27FC236}">
                <a16:creationId xmlns:a16="http://schemas.microsoft.com/office/drawing/2014/main" id="{0F7EC5F6-8D14-5206-833B-93F22C4BE4A6}"/>
              </a:ext>
            </a:extLst>
          </p:cNvPr>
          <p:cNvSpPr txBox="1">
            <a:spLocks/>
          </p:cNvSpPr>
          <p:nvPr/>
        </p:nvSpPr>
        <p:spPr>
          <a:xfrm>
            <a:off x="3092514" y="6202788"/>
            <a:ext cx="1973556" cy="5093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/>
              <a:t>Transport</a:t>
            </a: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0F7C7CDF-4B7A-1E13-8F8E-07C354819E92}"/>
              </a:ext>
            </a:extLst>
          </p:cNvPr>
          <p:cNvSpPr txBox="1">
            <a:spLocks/>
          </p:cNvSpPr>
          <p:nvPr/>
        </p:nvSpPr>
        <p:spPr>
          <a:xfrm>
            <a:off x="9285514" y="5873860"/>
            <a:ext cx="2525485" cy="746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/>
              <a:t>Waterstofaggregaat met laadstation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3150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B41A7B-6630-B9C1-6A62-18775378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498" y="1218384"/>
            <a:ext cx="4578730" cy="2691464"/>
          </a:xfrm>
        </p:spPr>
        <p:txBody>
          <a:bodyPr>
            <a:normAutofit fontScale="90000"/>
          </a:bodyPr>
          <a:lstStyle/>
          <a:p>
            <a:r>
              <a:rPr lang="nl-NL" sz="2400" dirty="0"/>
              <a:t>Contact tijdens uitvoering:</a:t>
            </a:r>
            <a:br>
              <a:rPr lang="nl-NL" sz="2400" dirty="0"/>
            </a:br>
            <a:br>
              <a:rPr lang="nl-NL" sz="2400" dirty="0"/>
            </a:br>
            <a:r>
              <a:rPr lang="nl-NL" sz="1600" dirty="0"/>
              <a:t>opdrachtnemer Maaskracht: </a:t>
            </a:r>
            <a:br>
              <a:rPr lang="nl-NL" sz="2400" dirty="0"/>
            </a:br>
            <a:r>
              <a:rPr lang="nl-NL" sz="2000" dirty="0">
                <a:solidFill>
                  <a:schemeClr val="tx2"/>
                </a:solidFill>
                <a:hlinkClick r:id="rId2"/>
              </a:rPr>
              <a:t>Lieke.mutsaers@maaskracht.eu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br>
              <a:rPr lang="nl-NL" sz="2400" dirty="0"/>
            </a:br>
            <a:r>
              <a:rPr lang="nl-NL" sz="2000" dirty="0">
                <a:solidFill>
                  <a:schemeClr val="tx2"/>
                </a:solidFill>
              </a:rPr>
              <a:t>06-27398378</a:t>
            </a:r>
            <a:br>
              <a:rPr lang="nl-NL" sz="2000" dirty="0">
                <a:solidFill>
                  <a:schemeClr val="tx2"/>
                </a:solidFill>
              </a:rPr>
            </a:br>
            <a:br>
              <a:rPr lang="nl-NL" sz="2400" dirty="0"/>
            </a:br>
            <a:r>
              <a:rPr lang="nl-NL" sz="1600" dirty="0"/>
              <a:t>Rijkswaterstaat: </a:t>
            </a:r>
            <a:br>
              <a:rPr lang="nl-NL" sz="1600" dirty="0"/>
            </a:br>
            <a:r>
              <a:rPr lang="nl-NL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Lilian.charpentier@rws.nl</a:t>
            </a:r>
            <a:br>
              <a:rPr lang="nl-NL" sz="2000" dirty="0">
                <a:solidFill>
                  <a:schemeClr val="tx2"/>
                </a:solidFill>
              </a:rPr>
            </a:br>
            <a:r>
              <a:rPr lang="nl-NL" sz="2000" dirty="0">
                <a:solidFill>
                  <a:schemeClr val="tx2"/>
                </a:solidFill>
              </a:rPr>
              <a:t>06-53216210</a:t>
            </a:r>
            <a:br>
              <a:rPr lang="nl-NL" sz="2000" dirty="0">
                <a:solidFill>
                  <a:schemeClr val="tx2"/>
                </a:solidFill>
              </a:rPr>
            </a:b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0309A8-1E5C-0C35-8808-6E9C0B94E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A273C7-147F-6902-D925-8784226F7B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6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4416241-74A3-6370-24A3-6167AB91E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1999" y="1113184"/>
            <a:ext cx="5096661" cy="5108230"/>
          </a:xfrm>
        </p:spPr>
        <p:txBody>
          <a:bodyPr/>
          <a:lstStyle/>
          <a:p>
            <a:r>
              <a:rPr lang="nl-NL" dirty="0"/>
              <a:t>Doelsoorten N2000/KRW grotendeels afwezig</a:t>
            </a:r>
          </a:p>
          <a:p>
            <a:r>
              <a:rPr lang="nl-NL" dirty="0"/>
              <a:t>N2000:</a:t>
            </a:r>
          </a:p>
          <a:p>
            <a:pPr lvl="1"/>
            <a:r>
              <a:rPr lang="nl-NL" dirty="0"/>
              <a:t>Opgroeihabitat rivierprik</a:t>
            </a:r>
          </a:p>
          <a:p>
            <a:pPr lvl="1"/>
            <a:r>
              <a:rPr lang="nl-NL" dirty="0"/>
              <a:t>Rivierdonderpad</a:t>
            </a:r>
          </a:p>
          <a:p>
            <a:pPr lvl="1"/>
            <a:r>
              <a:rPr lang="nl-NL" dirty="0"/>
              <a:t>Vlottende waterranonkel</a:t>
            </a:r>
          </a:p>
          <a:p>
            <a:r>
              <a:rPr lang="nl-NL" dirty="0"/>
              <a:t>KRW:</a:t>
            </a:r>
          </a:p>
          <a:p>
            <a:pPr lvl="1"/>
            <a:r>
              <a:rPr lang="nl-NL" dirty="0"/>
              <a:t>Macrofauna/Vis behorend bij rivier met grindbodem</a:t>
            </a:r>
          </a:p>
          <a:p>
            <a:pPr lvl="2"/>
            <a:r>
              <a:rPr lang="nl-NL" dirty="0"/>
              <a:t>O.a. Barbeel, Steenvlieg etc.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385635-62CE-F9D1-BDD6-2792324D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200" y="517318"/>
            <a:ext cx="5003800" cy="1069200"/>
          </a:xfrm>
        </p:spPr>
        <p:txBody>
          <a:bodyPr>
            <a:normAutofit/>
          </a:bodyPr>
          <a:lstStyle/>
          <a:p>
            <a:r>
              <a:rPr lang="nl-NL" sz="2800" dirty="0"/>
              <a:t>Waarom grind toevoegen?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3754E3-9009-AAD4-9A5D-85FB90EED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4FA71C-1EA7-43A1-5FC8-8C615300A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8890FC43-DCBA-7F88-7568-0D6A2E86FE41}"/>
              </a:ext>
            </a:extLst>
          </p:cNvPr>
          <p:cNvGrpSpPr/>
          <p:nvPr/>
        </p:nvGrpSpPr>
        <p:grpSpPr>
          <a:xfrm>
            <a:off x="629999" y="337930"/>
            <a:ext cx="4727191" cy="6009915"/>
            <a:chOff x="7048500" y="0"/>
            <a:chExt cx="5051352" cy="6858000"/>
          </a:xfrm>
        </p:grpSpPr>
        <p:pic>
          <p:nvPicPr>
            <p:cNvPr id="15" name="Afbeelding 14" descr="Afbeelding met water, rots, Algen, buitenshuis&#10;&#10;Automatisch gegenereerde beschrijving">
              <a:extLst>
                <a:ext uri="{FF2B5EF4-FFF2-40B4-BE49-F238E27FC236}">
                  <a16:creationId xmlns:a16="http://schemas.microsoft.com/office/drawing/2014/main" id="{C9BD9027-8F2D-1AFC-1B1C-A4583183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0" y="0"/>
              <a:ext cx="1690577" cy="2254102"/>
            </a:xfrm>
            <a:prstGeom prst="rect">
              <a:avLst/>
            </a:prstGeom>
          </p:spPr>
        </p:pic>
        <p:pic>
          <p:nvPicPr>
            <p:cNvPr id="11" name="Afbeelding 10" descr="Afbeelding met aquarium, vis, overdekt&#10;&#10;Automatisch gegenereerde beschrijving">
              <a:extLst>
                <a:ext uri="{FF2B5EF4-FFF2-40B4-BE49-F238E27FC236}">
                  <a16:creationId xmlns:a16="http://schemas.microsoft.com/office/drawing/2014/main" id="{CF236714-3754-79D3-E334-F88A08AA8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5363" y="0"/>
              <a:ext cx="1690577" cy="2254102"/>
            </a:xfrm>
            <a:prstGeom prst="rect">
              <a:avLst/>
            </a:prstGeom>
          </p:spPr>
        </p:pic>
        <p:pic>
          <p:nvPicPr>
            <p:cNvPr id="12" name="Afbeelding 11" descr="Afbeelding met salamander, persoon&#10;&#10;Automatisch gegenereerde beschrijving">
              <a:extLst>
                <a:ext uri="{FF2B5EF4-FFF2-40B4-BE49-F238E27FC236}">
                  <a16:creationId xmlns:a16="http://schemas.microsoft.com/office/drawing/2014/main" id="{AE1ED0F4-4DDB-A7A7-CFB0-320DD59D2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766737" y="2599660"/>
              <a:ext cx="2254103" cy="1690577"/>
            </a:xfrm>
            <a:prstGeom prst="rect">
              <a:avLst/>
            </a:prstGeom>
          </p:spPr>
        </p:pic>
        <p:pic>
          <p:nvPicPr>
            <p:cNvPr id="13" name="Afbeelding 12" descr="Afbeelding met plant, buitenshuis, Algen, natuur&#10;&#10;Automatisch gegenereerde beschrijving">
              <a:extLst>
                <a:ext uri="{FF2B5EF4-FFF2-40B4-BE49-F238E27FC236}">
                  <a16:creationId xmlns:a16="http://schemas.microsoft.com/office/drawing/2014/main" id="{95F97AE5-49DD-87EE-5045-3A5EC07D4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6658" y="0"/>
              <a:ext cx="1563194" cy="2254102"/>
            </a:xfrm>
            <a:prstGeom prst="rect">
              <a:avLst/>
            </a:prstGeom>
          </p:spPr>
        </p:pic>
        <p:pic>
          <p:nvPicPr>
            <p:cNvPr id="16" name="Afbeelding 15" descr="Afbeelding met buitenshuis, ongewerveld dier, persoon, geleedpotige&#10;&#10;Automatisch gegenereerde beschrijving">
              <a:extLst>
                <a:ext uri="{FF2B5EF4-FFF2-40B4-BE49-F238E27FC236}">
                  <a16:creationId xmlns:a16="http://schemas.microsoft.com/office/drawing/2014/main" id="{6BF89DDA-8D77-B93A-E7AC-13723BF2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4698" y="2301948"/>
              <a:ext cx="1575154" cy="2270052"/>
            </a:xfrm>
            <a:prstGeom prst="rect">
              <a:avLst/>
            </a:prstGeom>
          </p:spPr>
        </p:pic>
        <p:pic>
          <p:nvPicPr>
            <p:cNvPr id="17" name="Afbeelding 16" descr="Afbeelding met buitenshuis, grond, plant, rood&#10;&#10;Automatisch gegenereerde beschrijving">
              <a:extLst>
                <a:ext uri="{FF2B5EF4-FFF2-40B4-BE49-F238E27FC236}">
                  <a16:creationId xmlns:a16="http://schemas.microsoft.com/office/drawing/2014/main" id="{0DD34517-6492-90E9-20F6-1EE02942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5363" y="2317897"/>
              <a:ext cx="1690576" cy="2254103"/>
            </a:xfrm>
            <a:prstGeom prst="rect">
              <a:avLst/>
            </a:prstGeom>
          </p:spPr>
        </p:pic>
        <p:pic>
          <p:nvPicPr>
            <p:cNvPr id="18" name="Afbeelding 17" descr="Afbeelding met persoon, buitenshuis, rots, grond&#10;&#10;Automatisch gegenereerde beschrijving">
              <a:extLst>
                <a:ext uri="{FF2B5EF4-FFF2-40B4-BE49-F238E27FC236}">
                  <a16:creationId xmlns:a16="http://schemas.microsoft.com/office/drawing/2014/main" id="{46C66EB4-FB5B-DEF6-1E03-83CB3952F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0" y="4603896"/>
              <a:ext cx="1690578" cy="2254104"/>
            </a:xfrm>
            <a:prstGeom prst="rect">
              <a:avLst/>
            </a:prstGeom>
          </p:spPr>
        </p:pic>
        <p:pic>
          <p:nvPicPr>
            <p:cNvPr id="19" name="Afbeelding 18" descr="Afbeelding met water, buitenshuis, grond, natuur&#10;&#10;Automatisch gegenereerde beschrijving">
              <a:extLst>
                <a:ext uri="{FF2B5EF4-FFF2-40B4-BE49-F238E27FC236}">
                  <a16:creationId xmlns:a16="http://schemas.microsoft.com/office/drawing/2014/main" id="{72B5868C-CFAD-8B2F-2D24-69C7C96BF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6658" y="4603896"/>
              <a:ext cx="1563194" cy="2222205"/>
            </a:xfrm>
            <a:prstGeom prst="rect">
              <a:avLst/>
            </a:prstGeom>
          </p:spPr>
        </p:pic>
        <p:pic>
          <p:nvPicPr>
            <p:cNvPr id="20" name="Afbeelding 19" descr="Afbeelding met maatstok, leider, tekst, overdekt&#10;&#10;Automatisch gegenereerde beschrijving">
              <a:extLst>
                <a:ext uri="{FF2B5EF4-FFF2-40B4-BE49-F238E27FC236}">
                  <a16:creationId xmlns:a16="http://schemas.microsoft.com/office/drawing/2014/main" id="{3276ABE1-973A-38C1-9434-6A401FAE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4541" y="4619845"/>
              <a:ext cx="1666654" cy="2222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67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5573B7-96B5-D156-79D4-5731E0B3E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1858617"/>
            <a:ext cx="4828304" cy="436279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Korte termijn: </a:t>
            </a:r>
          </a:p>
          <a:p>
            <a:pPr lvl="1"/>
            <a:r>
              <a:rPr lang="nl-NL" dirty="0"/>
              <a:t>Creëren van geschikt habitat voor N2000/KRW doelsoorten</a:t>
            </a:r>
          </a:p>
          <a:p>
            <a:pPr lvl="1"/>
            <a:r>
              <a:rPr lang="nl-NL" dirty="0"/>
              <a:t>Leren wat het effect van de suppletie is op </a:t>
            </a:r>
            <a:r>
              <a:rPr lang="nl-NL" dirty="0" err="1"/>
              <a:t>biotiek</a:t>
            </a:r>
            <a:r>
              <a:rPr lang="nl-NL" dirty="0"/>
              <a:t>, </a:t>
            </a:r>
            <a:r>
              <a:rPr lang="nl-NL" dirty="0" err="1"/>
              <a:t>abiotiek</a:t>
            </a:r>
            <a:r>
              <a:rPr lang="nl-NL" dirty="0"/>
              <a:t> en het lokale gebruik (recreatie)</a:t>
            </a:r>
          </a:p>
          <a:p>
            <a:pPr lvl="1"/>
            <a:endParaRPr lang="nl-NL" dirty="0"/>
          </a:p>
          <a:p>
            <a:r>
              <a:rPr lang="nl-NL" dirty="0"/>
              <a:t>Lange termijn: </a:t>
            </a:r>
          </a:p>
          <a:p>
            <a:pPr lvl="1"/>
            <a:r>
              <a:rPr lang="nl-NL" dirty="0"/>
              <a:t>Opschalen (indien de maatregel werkt) in de volgende cyclus N2000 beheerplannen</a:t>
            </a:r>
          </a:p>
          <a:p>
            <a:pPr lvl="1"/>
            <a:r>
              <a:rPr lang="nl-NL" dirty="0"/>
              <a:t>Pilot/relevante informatie voor mogelijke toekomstige IRM suppleties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748FC2-A045-0D0C-4343-649EEA4F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517913"/>
            <a:ext cx="5003800" cy="1069200"/>
          </a:xfrm>
        </p:spPr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F884F8-C9A5-9BB3-18A6-CEE5029E6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21B9A3-C396-ED24-754F-92D38B1B6E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buitenshuis, wolk, gras, natuur&#10;&#10;Automatisch gegenereerde beschrijving">
            <a:extLst>
              <a:ext uri="{FF2B5EF4-FFF2-40B4-BE49-F238E27FC236}">
                <a16:creationId xmlns:a16="http://schemas.microsoft.com/office/drawing/2014/main" id="{5DAE9166-B545-611D-67CA-AF0C31A74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0" y="397564"/>
            <a:ext cx="4262437" cy="57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F0DA23D-CAE8-D2F6-5699-0F0AE6CFB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1498849"/>
            <a:ext cx="5004000" cy="4722563"/>
          </a:xfrm>
        </p:spPr>
        <p:txBody>
          <a:bodyPr/>
          <a:lstStyle/>
          <a:p>
            <a:r>
              <a:rPr lang="en-US" dirty="0" err="1"/>
              <a:t>Stroomafwaarts</a:t>
            </a:r>
            <a:r>
              <a:rPr lang="en-US" dirty="0"/>
              <a:t> van de LAL cruising (</a:t>
            </a:r>
            <a:r>
              <a:rPr lang="en-US" dirty="0" err="1"/>
              <a:t>drempel</a:t>
            </a:r>
            <a:r>
              <a:rPr lang="en-US" dirty="0"/>
              <a:t> 4)</a:t>
            </a:r>
          </a:p>
          <a:p>
            <a:r>
              <a:rPr lang="en-US" dirty="0" err="1"/>
              <a:t>Profielvolgend</a:t>
            </a:r>
            <a:r>
              <a:rPr lang="en-US" dirty="0"/>
              <a:t> </a:t>
            </a:r>
            <a:r>
              <a:rPr lang="en-US" dirty="0" err="1"/>
              <a:t>toevoegen</a:t>
            </a:r>
            <a:r>
              <a:rPr lang="en-US" dirty="0"/>
              <a:t> van grind</a:t>
            </a:r>
          </a:p>
          <a:p>
            <a:pPr marL="316230" indent="-316230"/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zomerwaterstand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water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aanvullen</a:t>
            </a:r>
            <a:r>
              <a:rPr lang="en-US" dirty="0"/>
              <a:t> </a:t>
            </a:r>
            <a:endParaRPr lang="en-US" dirty="0">
              <a:highlight>
                <a:srgbClr val="FFFF00"/>
              </a:highlight>
              <a:ea typeface="Verdana"/>
              <a:cs typeface="Verdana"/>
            </a:endParaRPr>
          </a:p>
          <a:p>
            <a:r>
              <a:rPr lang="en-US" dirty="0" err="1"/>
              <a:t>Vaargeul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kajak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op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diepte</a:t>
            </a:r>
            <a:r>
              <a:rPr lang="en-US" dirty="0"/>
              <a:t> (</a:t>
            </a:r>
            <a:r>
              <a:rPr lang="en-US" dirty="0" err="1"/>
              <a:t>deels</a:t>
            </a:r>
            <a:r>
              <a:rPr lang="en-US" dirty="0"/>
              <a:t> </a:t>
            </a:r>
            <a:r>
              <a:rPr lang="en-US" dirty="0" err="1"/>
              <a:t>aangevuld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8E66CF-C84C-5DEE-AD14-C7538BBF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429650"/>
            <a:ext cx="5003800" cy="1069200"/>
          </a:xfrm>
        </p:spPr>
        <p:txBody>
          <a:bodyPr/>
          <a:lstStyle/>
          <a:p>
            <a:r>
              <a:rPr lang="nl-NL" dirty="0"/>
              <a:t>Suppletie-locatie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8C550F-52CD-7B27-BB2E-FAD42E05E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99FF60-93C4-D090-B237-F209E39A05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C76F2F-06D5-EBFD-544D-4277CD96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364334"/>
            <a:ext cx="4692047" cy="58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EAF4298-591B-ABFD-A5EE-8D16E4E40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1679713"/>
            <a:ext cx="5004000" cy="4541700"/>
          </a:xfrm>
        </p:spPr>
        <p:txBody>
          <a:bodyPr/>
          <a:lstStyle/>
          <a:p>
            <a:r>
              <a:rPr lang="nl-NL" dirty="0"/>
              <a:t>Grinddepot dient conform vergunning(en) uiterlijk 31-12-2025 te zijn verwijderd</a:t>
            </a:r>
          </a:p>
          <a:p>
            <a:r>
              <a:rPr lang="nl-NL" dirty="0"/>
              <a:t>Gebied dient voor 1-6-2026 weer in de ‘natuurlijke staat’ zijn teruggebracht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237560-E6B1-49AD-B5D1-D70F5EC7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200" y="517913"/>
            <a:ext cx="5003800" cy="1069200"/>
          </a:xfrm>
        </p:spPr>
        <p:txBody>
          <a:bodyPr/>
          <a:lstStyle/>
          <a:p>
            <a:r>
              <a:rPr lang="nl-NL" dirty="0"/>
              <a:t>Afspraken met gemeente Stein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4F9922-E04D-605E-3531-001BB322D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117F54-04FC-0FB4-2EE7-ECEFF07B94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C4D606-B3D2-028D-6F20-AF9EFBA4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09" y="1968113"/>
            <a:ext cx="5244192" cy="35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1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FA1B7B-A5C1-8133-9B10-323354EB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29" y="-61461"/>
            <a:ext cx="10715387" cy="656543"/>
          </a:xfrm>
        </p:spPr>
        <p:txBody>
          <a:bodyPr>
            <a:normAutofit/>
          </a:bodyPr>
          <a:lstStyle/>
          <a:p>
            <a:r>
              <a:rPr lang="nl-NL" sz="3600" dirty="0"/>
              <a:t>Planning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45C9E6-6660-7B07-1C76-6BDD7A82E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643D18D-B888-F7AD-C648-DB86E1FA6C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C74903-2CAC-B3F0-BB9B-2C970211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" y="595082"/>
            <a:ext cx="11559600" cy="626291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D95904A-A02E-A252-A554-4A999BAF2576}"/>
              </a:ext>
            </a:extLst>
          </p:cNvPr>
          <p:cNvSpPr txBox="1"/>
          <p:nvPr/>
        </p:nvSpPr>
        <p:spPr>
          <a:xfrm>
            <a:off x="3168869" y="379638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11 aug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1A8CE7B-7C5F-004F-5E44-3B16A14D7AC7}"/>
              </a:ext>
            </a:extLst>
          </p:cNvPr>
          <p:cNvSpPr txBox="1"/>
          <p:nvPr/>
        </p:nvSpPr>
        <p:spPr>
          <a:xfrm>
            <a:off x="11024406" y="379638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9 okt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D4E7D98-7A64-3B35-BD23-4B3639BDBA50}"/>
              </a:ext>
            </a:extLst>
          </p:cNvPr>
          <p:cNvCxnSpPr/>
          <p:nvPr/>
        </p:nvCxnSpPr>
        <p:spPr>
          <a:xfrm>
            <a:off x="11559600" y="487360"/>
            <a:ext cx="366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4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03EBC2-CFFB-3A61-C546-DFEA773B4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1431235"/>
            <a:ext cx="5004000" cy="4790177"/>
          </a:xfrm>
        </p:spPr>
        <p:txBody>
          <a:bodyPr/>
          <a:lstStyle/>
          <a:p>
            <a:r>
              <a:rPr lang="nl-NL" dirty="0"/>
              <a:t>Transport via haven en terrein </a:t>
            </a:r>
            <a:r>
              <a:rPr lang="nl-NL" dirty="0" err="1"/>
              <a:t>L’Ortye</a:t>
            </a:r>
            <a:endParaRPr lang="nl-NL" dirty="0"/>
          </a:p>
          <a:p>
            <a:r>
              <a:rPr lang="nl-NL" dirty="0"/>
              <a:t>Rijplatenbaan richting depot </a:t>
            </a:r>
          </a:p>
          <a:p>
            <a:r>
              <a:rPr lang="nl-NL" dirty="0"/>
              <a:t>Deel van rijplaten wordt overgenomen van PPS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2FABD0-B7A8-ED51-5D27-8302764D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200" y="517913"/>
            <a:ext cx="5003800" cy="1069200"/>
          </a:xfrm>
        </p:spPr>
        <p:txBody>
          <a:bodyPr/>
          <a:lstStyle/>
          <a:p>
            <a:r>
              <a:rPr lang="nl-NL" dirty="0"/>
              <a:t>Transportroute </a:t>
            </a:r>
            <a:br>
              <a:rPr lang="nl-NL" dirty="0"/>
            </a:br>
            <a:r>
              <a:rPr lang="nl-NL" dirty="0"/>
              <a:t>Materieel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110C13-B090-A16A-911E-7B86CD4F5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9F3BCF-6421-91D9-3EE1-E5A87E4EE9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7E8A23-4E74-A0D0-2F83-4D70310F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358322"/>
            <a:ext cx="5003800" cy="56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0DB6511-0305-86F5-F57E-8A709712C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171" y="1236113"/>
            <a:ext cx="4142829" cy="4985299"/>
          </a:xfrm>
        </p:spPr>
        <p:txBody>
          <a:bodyPr/>
          <a:lstStyle/>
          <a:p>
            <a:r>
              <a:rPr lang="nl-NL" dirty="0"/>
              <a:t>Bouwterrein: schaft- en parkeergelegenheid, waterstofaggregaat en laadstation(s)</a:t>
            </a:r>
          </a:p>
          <a:p>
            <a:r>
              <a:rPr lang="nl-NL" dirty="0"/>
              <a:t>Parkeren max 8-10 personenauto’s</a:t>
            </a:r>
          </a:p>
          <a:p>
            <a:r>
              <a:rPr lang="nl-NL" dirty="0"/>
              <a:t>Bouwterrein wordt omheind en beveiligd d.m.v. camera en (groene) verlichting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3FC457-A7E8-8678-B396-E203AE0B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445041"/>
            <a:ext cx="5003800" cy="1069200"/>
          </a:xfrm>
        </p:spPr>
        <p:txBody>
          <a:bodyPr/>
          <a:lstStyle/>
          <a:p>
            <a:r>
              <a:rPr lang="nl-NL" dirty="0"/>
              <a:t>Inrichting werkgebied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30DEB0-A30A-086B-F92F-60366FD89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0DBCAD-751D-D803-0223-DD235E8FA5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3E4882-1C0E-8D5F-FFCD-D063E496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6" y="1236114"/>
            <a:ext cx="6767316" cy="45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1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D68925-A9F5-0BEB-7B7F-D34760ED4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2000" y="974035"/>
            <a:ext cx="5004000" cy="5247378"/>
          </a:xfrm>
        </p:spPr>
        <p:txBody>
          <a:bodyPr/>
          <a:lstStyle/>
          <a:p>
            <a:r>
              <a:rPr lang="nl-NL" dirty="0"/>
              <a:t>In goed overleg met PPS en Air Liquide </a:t>
            </a:r>
          </a:p>
          <a:p>
            <a:r>
              <a:rPr lang="nl-NL" dirty="0"/>
              <a:t>Bescherming leidingen d.m.v. (reeds aanwezig en aan te voeren) stortsteen</a:t>
            </a:r>
          </a:p>
          <a:p>
            <a:r>
              <a:rPr lang="nl-NL" dirty="0"/>
              <a:t>Rijplaten richting werklocatie oever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6D0137-363C-B6F4-8FFA-34AA5D5E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517913"/>
            <a:ext cx="5003800" cy="1069200"/>
          </a:xfrm>
        </p:spPr>
        <p:txBody>
          <a:bodyPr/>
          <a:lstStyle/>
          <a:p>
            <a:r>
              <a:rPr lang="nl-NL" dirty="0"/>
              <a:t>Kruising LAL/PPS Leidingen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D39928-919A-FD07-1699-8630DFE2F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4D87A0C-1234-8656-A436-B4837D96AD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978F460-A15C-33CE-3949-F287020884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1" y="4012597"/>
            <a:ext cx="4094400" cy="23067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78A0C9-BB96-11D2-507B-BDD54D36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" y="414890"/>
            <a:ext cx="4094400" cy="33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5697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(7)</Template>
  <TotalTime>359</TotalTime>
  <Words>350</Words>
  <Application>Microsoft Office PowerPoint</Application>
  <PresentationFormat>Breedbeeld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RWS 16:9 NL</vt:lpstr>
      <vt:lpstr>Grindsuppletie Meers</vt:lpstr>
      <vt:lpstr>Waarom grind toevoegen?</vt:lpstr>
      <vt:lpstr>Doelen</vt:lpstr>
      <vt:lpstr>Suppletie-locatie</vt:lpstr>
      <vt:lpstr>Afspraken met gemeente Stein</vt:lpstr>
      <vt:lpstr>Planning</vt:lpstr>
      <vt:lpstr>Transportroute  Materieel</vt:lpstr>
      <vt:lpstr>Inrichting werkgebied</vt:lpstr>
      <vt:lpstr>Kruising LAL/PPS Leidingen </vt:lpstr>
      <vt:lpstr>Keuze materieel</vt:lpstr>
      <vt:lpstr>Contact tijdens uitvoering:  opdrachtnemer Maaskracht:  Lieke.mutsaers@maaskracht.eu  06-27398378  Rijkswaterstaat:  Lilian.charpentier@rws.nl 06-53216210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Charpentier, Lilian (RWS ZN)</dc:creator>
  <dc:description/>
  <cp:lastModifiedBy>Evelyne Mommers</cp:lastModifiedBy>
  <cp:revision>14</cp:revision>
  <dcterms:created xsi:type="dcterms:W3CDTF">2023-06-20T07:03:26Z</dcterms:created>
  <dcterms:modified xsi:type="dcterms:W3CDTF">2025-07-10T14:29:33Z</dcterms:modified>
</cp:coreProperties>
</file>