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8" r:id="rId5"/>
    <p:sldId id="1756" r:id="rId6"/>
    <p:sldId id="566" r:id="rId7"/>
    <p:sldId id="1759" r:id="rId8"/>
    <p:sldId id="1760" r:id="rId9"/>
    <p:sldId id="1761" r:id="rId10"/>
    <p:sldId id="1762" r:id="rId11"/>
    <p:sldId id="1763" r:id="rId12"/>
    <p:sldId id="1764" r:id="rId13"/>
    <p:sldId id="1765" r:id="rId14"/>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DCE4C-1633-2F49-8750-550A13AF12FB}" name="Katrien Schaerlaekens" initials="KS" userId="S::katrien.schaerlaekens@rlkm.be::7640c288-d1da-4b94-974f-b40e3c6a65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13C"/>
    <a:srgbClr val="1C72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35438-A0CA-019A-3A1B-4FD05753CC0E}" v="459" dt="2025-07-07T12:55:11.537"/>
    <p1510:client id="{C241D655-0410-8918-07D2-DE2C1B247395}" v="1" dt="2025-07-07T12:57:22.7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8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946400" cy="49418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255461E1-B23E-4F17-BA8D-B9F7555D3225}" type="datetimeFigureOut">
              <a:rPr lang="en-US" smtClean="0"/>
              <a:t>7/10/2025</a:t>
            </a:fld>
            <a:endParaRPr lang="en-US"/>
          </a:p>
        </p:txBody>
      </p:sp>
      <p:sp>
        <p:nvSpPr>
          <p:cNvPr id="4" name="Tijdelijke aanduiding voor voettekst 3"/>
          <p:cNvSpPr>
            <a:spLocks noGrp="1"/>
          </p:cNvSpPr>
          <p:nvPr>
            <p:ph type="ftr" sz="quarter" idx="2"/>
          </p:nvPr>
        </p:nvSpPr>
        <p:spPr>
          <a:xfrm>
            <a:off x="2" y="9378477"/>
            <a:ext cx="2946400" cy="494186"/>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3CF93716-58B8-4D69-A373-44B07713944A}" type="slidenum">
              <a:rPr lang="en-US" smtClean="0"/>
              <a:t>‹nr.›</a:t>
            </a:fld>
            <a:endParaRPr lang="en-US"/>
          </a:p>
        </p:txBody>
      </p:sp>
    </p:spTree>
    <p:extLst>
      <p:ext uri="{BB962C8B-B14F-4D97-AF65-F5344CB8AC3E}">
        <p14:creationId xmlns:p14="http://schemas.microsoft.com/office/powerpoint/2010/main" val="46542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C21F75E-C39A-4680-954E-007A67A5C355}" type="datetimeFigureOut">
              <a:rPr lang="nl-BE" smtClean="0"/>
              <a:t>10/07/2025</a:t>
            </a:fld>
            <a:endParaRPr lang="nl-BE"/>
          </a:p>
        </p:txBody>
      </p:sp>
      <p:sp>
        <p:nvSpPr>
          <p:cNvPr id="4" name="Tijdelijke aanduiding voor dia-afbeelding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7320"/>
            <a:ext cx="2945659" cy="49534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377320"/>
            <a:ext cx="2945659" cy="495347"/>
          </a:xfrm>
          <a:prstGeom prst="rect">
            <a:avLst/>
          </a:prstGeom>
        </p:spPr>
        <p:txBody>
          <a:bodyPr vert="horz" lIns="91440" tIns="45720" rIns="91440" bIns="45720" rtlCol="0" anchor="b"/>
          <a:lstStyle>
            <a:lvl1pPr algn="r">
              <a:defRPr sz="1200"/>
            </a:lvl1pPr>
          </a:lstStyle>
          <a:p>
            <a:fld id="{FFDCFBA5-0216-40A3-B815-EF49AF848A14}" type="slidenum">
              <a:rPr lang="nl-BE" smtClean="0"/>
              <a:t>‹nr.›</a:t>
            </a:fld>
            <a:endParaRPr lang="nl-BE"/>
          </a:p>
        </p:txBody>
      </p:sp>
    </p:spTree>
    <p:extLst>
      <p:ext uri="{BB962C8B-B14F-4D97-AF65-F5344CB8AC3E}">
        <p14:creationId xmlns:p14="http://schemas.microsoft.com/office/powerpoint/2010/main" val="114106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0" y="2171700"/>
            <a:ext cx="12192000" cy="3101758"/>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05552" y="4568081"/>
            <a:ext cx="824558" cy="1241469"/>
          </a:xfrm>
          <a:prstGeom prst="rect">
            <a:avLst/>
          </a:prstGeom>
        </p:spPr>
      </p:pic>
      <p:sp>
        <p:nvSpPr>
          <p:cNvPr id="10" name="Titel 9"/>
          <p:cNvSpPr>
            <a:spLocks noGrp="1"/>
          </p:cNvSpPr>
          <p:nvPr>
            <p:ph type="title"/>
          </p:nvPr>
        </p:nvSpPr>
        <p:spPr/>
        <p:txBody>
          <a:bodyPr/>
          <a:lstStyle>
            <a:lvl1pPr>
              <a:defRPr cap="all" baseline="0"/>
            </a:lvl1pPr>
          </a:lstStyle>
          <a:p>
            <a:r>
              <a:rPr lang="nl-NL"/>
              <a:t>Titelstijl van model bewerken</a:t>
            </a:r>
          </a:p>
        </p:txBody>
      </p:sp>
      <p:sp>
        <p:nvSpPr>
          <p:cNvPr id="19" name="Tijdelijke aanduiding voor afbeelding 18"/>
          <p:cNvSpPr>
            <a:spLocks noGrp="1"/>
          </p:cNvSpPr>
          <p:nvPr>
            <p:ph type="pic" sz="quarter" idx="11"/>
          </p:nvPr>
        </p:nvSpPr>
        <p:spPr>
          <a:xfrm>
            <a:off x="1" y="4816929"/>
            <a:ext cx="4735286" cy="2041071"/>
          </a:xfrm>
        </p:spPr>
        <p:txBody>
          <a:bodyPr/>
          <a:lstStyle/>
          <a:p>
            <a:endParaRPr lang="nl-NL"/>
          </a:p>
        </p:txBody>
      </p:sp>
      <p:sp>
        <p:nvSpPr>
          <p:cNvPr id="23" name="Subtitle 2"/>
          <p:cNvSpPr>
            <a:spLocks noGrp="1"/>
          </p:cNvSpPr>
          <p:nvPr>
            <p:ph type="subTitle" idx="12"/>
          </p:nvPr>
        </p:nvSpPr>
        <p:spPr>
          <a:xfrm>
            <a:off x="5525001" y="5522610"/>
            <a:ext cx="5447799" cy="1086237"/>
          </a:xfrm>
        </p:spPr>
        <p:txBody>
          <a:bodyPr>
            <a:normAutofit/>
          </a:bodyPr>
          <a:lstStyle>
            <a:lvl1pPr marL="0" indent="0" algn="l">
              <a:lnSpc>
                <a:spcPct val="112000"/>
              </a:lnSpc>
              <a:spcBef>
                <a:spcPts val="0"/>
              </a:spcBef>
              <a:spcAft>
                <a:spcPts val="0"/>
              </a:spcAft>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136763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2290"/>
            <a:ext cx="4152900" cy="1069410"/>
          </a:xfrm>
        </p:spPr>
        <p:txBody>
          <a:bodyPr>
            <a:normAutofit/>
          </a:bodyPr>
          <a:lstStyle>
            <a:lvl1pPr>
              <a:defRPr sz="3000" cap="all" baseline="0"/>
            </a:lvl1pPr>
          </a:lstStyle>
          <a:p>
            <a:r>
              <a:rPr lang="nl-NL"/>
              <a:t>Titelstijl van model bewerken</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a:p>
        </p:txBody>
      </p:sp>
      <p:sp>
        <p:nvSpPr>
          <p:cNvPr id="7" name="Tijdelijke aanduiding voor afbeelding 6"/>
          <p:cNvSpPr>
            <a:spLocks noGrp="1"/>
          </p:cNvSpPr>
          <p:nvPr>
            <p:ph type="pic" sz="quarter" idx="13"/>
          </p:nvPr>
        </p:nvSpPr>
        <p:spPr>
          <a:xfrm>
            <a:off x="5673725" y="1102290"/>
            <a:ext cx="6297451" cy="5531775"/>
          </a:xfrm>
        </p:spPr>
        <p:txBody>
          <a:bodyPr/>
          <a:lstStyle/>
          <a:p>
            <a:endParaRPr lang="nl-NL"/>
          </a:p>
        </p:txBody>
      </p:sp>
      <p:sp>
        <p:nvSpPr>
          <p:cNvPr id="11" name="Tijdelijke aanduiding voor tekst 10"/>
          <p:cNvSpPr>
            <a:spLocks noGrp="1"/>
          </p:cNvSpPr>
          <p:nvPr>
            <p:ph type="body" sz="quarter" idx="14"/>
          </p:nvPr>
        </p:nvSpPr>
        <p:spPr>
          <a:xfrm>
            <a:off x="1390650" y="2351088"/>
            <a:ext cx="4133850" cy="3871912"/>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1574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nl-NL"/>
              <a:t>Titelstijl van model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60413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48413" y="1891498"/>
            <a:ext cx="8361229" cy="2098226"/>
          </a:xfrm>
        </p:spPr>
        <p:txBody>
          <a:bodyPr anchor="b">
            <a:noAutofit/>
          </a:bodyPr>
          <a:lstStyle>
            <a:lvl1pPr algn="l">
              <a:defRPr sz="6000" cap="all" baseline="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2248413" y="4178632"/>
            <a:ext cx="6831673" cy="1086237"/>
          </a:xfrm>
        </p:spPr>
        <p:txBody>
          <a:bodyPr>
            <a:normAutofit/>
          </a:bodyPr>
          <a:lstStyle>
            <a:lvl1pPr marL="0" indent="0" algn="l">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pic>
        <p:nvPicPr>
          <p:cNvPr id="10" name="Afbeelding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481110" y="5630778"/>
            <a:ext cx="710890" cy="1227221"/>
          </a:xfrm>
          <a:prstGeom prst="rect">
            <a:avLst/>
          </a:prstGeom>
        </p:spPr>
      </p:pic>
      <p:pic>
        <p:nvPicPr>
          <p:cNvPr id="12" name="Afbeelding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835183" y="1369984"/>
            <a:ext cx="413230" cy="63706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el en object">
    <p:bg>
      <p:bgPr>
        <a:solidFill>
          <a:srgbClr val="1C72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solidFill>
                  <a:schemeClr val="bg1"/>
                </a:solidFill>
              </a:defRPr>
            </a:lvl1pPr>
          </a:lstStyle>
          <a:p>
            <a:r>
              <a:rPr lang="nl-NL"/>
              <a:t>Titelstijl van model bewerken</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87DE6118-2437-4B30-8E3C-4D2BE6020583}" type="datetimeFigureOut">
              <a:rPr lang="en-US" smtClean="0"/>
              <a:pPr/>
              <a:t>7/10/2025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‹nr.›</a:t>
            </a:fld>
            <a:endParaRPr lang="en-US"/>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9910" y="717590"/>
            <a:ext cx="429356" cy="655100"/>
          </a:xfrm>
          <a:prstGeom prst="rect">
            <a:avLst/>
          </a:prstGeom>
        </p:spPr>
      </p:pic>
      <p:pic>
        <p:nvPicPr>
          <p:cNvPr id="10" name="Afbeelding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454292" y="5579706"/>
            <a:ext cx="737707" cy="1278294"/>
          </a:xfrm>
          <a:prstGeom prst="rect">
            <a:avLst/>
          </a:prstGeom>
        </p:spPr>
      </p:pic>
    </p:spTree>
    <p:extLst>
      <p:ext uri="{BB962C8B-B14F-4D97-AF65-F5344CB8AC3E}">
        <p14:creationId xmlns:p14="http://schemas.microsoft.com/office/powerpoint/2010/main" val="140572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2290"/>
            <a:ext cx="9909110" cy="1069410"/>
          </a:xfrm>
        </p:spPr>
        <p:txBody>
          <a:bodyPr>
            <a:noAutofit/>
          </a:bodyPr>
          <a:lstStyle>
            <a:lvl1pPr>
              <a:defRPr sz="4000" b="1" i="0" cap="all" baseline="0">
                <a:latin typeface="Arial" charset="0"/>
                <a:ea typeface="Arial" charset="0"/>
                <a:cs typeface="Arial" charset="0"/>
              </a:defRPr>
            </a:lvl1pPr>
          </a:lstStyle>
          <a:p>
            <a:r>
              <a:rPr lang="nl-NL"/>
              <a:t>Titelstijl van model bewerken</a:t>
            </a:r>
            <a:endParaRPr lang="en-US"/>
          </a:p>
        </p:txBody>
      </p:sp>
      <p:sp>
        <p:nvSpPr>
          <p:cNvPr id="7" name="Tijdelijke aanduiding voor afbeelding 6"/>
          <p:cNvSpPr>
            <a:spLocks noGrp="1"/>
          </p:cNvSpPr>
          <p:nvPr>
            <p:ph type="pic" sz="quarter" idx="13"/>
          </p:nvPr>
        </p:nvSpPr>
        <p:spPr>
          <a:xfrm>
            <a:off x="0" y="2052735"/>
            <a:ext cx="11971176" cy="4581234"/>
          </a:xfrm>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solidFill>
                  <a:srgbClr val="60413C"/>
                </a:solidFill>
              </a:defRPr>
            </a:lvl1pPr>
          </a:lstStyle>
          <a:p>
            <a:r>
              <a:rPr lang="nl-NL"/>
              <a:t>Titelstijl van model bewerken</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solidFill>
                  <a:srgbClr val="60413C"/>
                </a:solidFill>
              </a:defRPr>
            </a:lvl1pPr>
          </a:lstStyle>
          <a:p>
            <a:r>
              <a:rPr lang="nl-NL"/>
              <a:t>Titelstijl van model bewerken</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a:p>
        </p:txBody>
      </p:sp>
      <p:sp>
        <p:nvSpPr>
          <p:cNvPr id="10" name="Content Placeholder 2"/>
          <p:cNvSpPr>
            <a:spLocks noGrp="1"/>
          </p:cNvSpPr>
          <p:nvPr>
            <p:ph sz="half" idx="1"/>
          </p:nvPr>
        </p:nvSpPr>
        <p:spPr>
          <a:xfrm>
            <a:off x="1371601" y="2285999"/>
            <a:ext cx="2715207" cy="3581401"/>
          </a:xfrm>
        </p:spPr>
        <p:txBody>
          <a:bodyPr>
            <a:normAutofit/>
          </a:bodyPr>
          <a:lstStyle>
            <a:lvl1pPr marL="222250" indent="-222250">
              <a:tabLst/>
              <a:defRPr sz="1400" baseline="0">
                <a:solidFill>
                  <a:schemeClr val="tx2"/>
                </a:solidFill>
              </a:defRPr>
            </a:lvl1pPr>
            <a:lvl2pPr marL="444500" indent="-222250">
              <a:tabLst/>
              <a:defRPr sz="1200" baseline="0">
                <a:solidFill>
                  <a:schemeClr val="tx2"/>
                </a:solidFill>
              </a:defRPr>
            </a:lvl2pPr>
            <a:lvl3pPr marL="666750" indent="-222250">
              <a:tabLst/>
              <a:defRPr sz="1200" baseline="0">
                <a:solidFill>
                  <a:schemeClr val="tx2"/>
                </a:solidFill>
              </a:defRPr>
            </a:lvl3pPr>
            <a:lvl4pPr marL="935038" indent="-222250">
              <a:tabLst/>
              <a:defRPr sz="1200" baseline="0">
                <a:solidFill>
                  <a:schemeClr val="tx2"/>
                </a:solidFill>
              </a:defRPr>
            </a:lvl4pPr>
            <a:lvl5pPr marL="1204913" indent="-269875">
              <a:tabLst/>
              <a:defRPr sz="1200"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Content Placeholder 2"/>
          <p:cNvSpPr>
            <a:spLocks noGrp="1"/>
          </p:cNvSpPr>
          <p:nvPr>
            <p:ph sz="half" idx="13"/>
          </p:nvPr>
        </p:nvSpPr>
        <p:spPr>
          <a:xfrm>
            <a:off x="4814596" y="2285999"/>
            <a:ext cx="2715207" cy="3581401"/>
          </a:xfrm>
        </p:spPr>
        <p:txBody>
          <a:bodyPr>
            <a:normAutofit/>
          </a:bodyPr>
          <a:lstStyle>
            <a:lvl1pPr marL="222250" indent="-222250">
              <a:tabLst/>
              <a:defRPr sz="1400" baseline="0">
                <a:solidFill>
                  <a:schemeClr val="tx2"/>
                </a:solidFill>
              </a:defRPr>
            </a:lvl1pPr>
            <a:lvl2pPr marL="444500" indent="-222250">
              <a:tabLst/>
              <a:defRPr sz="1200" baseline="0">
                <a:solidFill>
                  <a:schemeClr val="tx2"/>
                </a:solidFill>
              </a:defRPr>
            </a:lvl2pPr>
            <a:lvl3pPr marL="666750" indent="-222250">
              <a:tabLst/>
              <a:defRPr sz="1200" baseline="0">
                <a:solidFill>
                  <a:schemeClr val="tx2"/>
                </a:solidFill>
              </a:defRPr>
            </a:lvl3pPr>
            <a:lvl4pPr marL="935038" indent="-222250">
              <a:tabLst/>
              <a:defRPr sz="1200" baseline="0">
                <a:solidFill>
                  <a:schemeClr val="tx2"/>
                </a:solidFill>
              </a:defRPr>
            </a:lvl4pPr>
            <a:lvl5pPr marL="1204913" indent="-269875">
              <a:tabLst/>
              <a:defRPr sz="1200"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4" name="Content Placeholder 2"/>
          <p:cNvSpPr>
            <a:spLocks noGrp="1"/>
          </p:cNvSpPr>
          <p:nvPr>
            <p:ph sz="half" idx="14"/>
          </p:nvPr>
        </p:nvSpPr>
        <p:spPr>
          <a:xfrm>
            <a:off x="8257593" y="2285999"/>
            <a:ext cx="2715207" cy="3581401"/>
          </a:xfrm>
        </p:spPr>
        <p:txBody>
          <a:bodyPr>
            <a:normAutofit/>
          </a:bodyPr>
          <a:lstStyle>
            <a:lvl1pPr marL="222250" indent="-222250">
              <a:tabLst/>
              <a:defRPr sz="1400" baseline="0">
                <a:solidFill>
                  <a:schemeClr val="tx2"/>
                </a:solidFill>
              </a:defRPr>
            </a:lvl1pPr>
            <a:lvl2pPr marL="444500" indent="-222250">
              <a:tabLst/>
              <a:defRPr sz="1200" baseline="0">
                <a:solidFill>
                  <a:schemeClr val="tx2"/>
                </a:solidFill>
              </a:defRPr>
            </a:lvl2pPr>
            <a:lvl3pPr marL="666750" indent="-222250">
              <a:tabLst/>
              <a:defRPr sz="1200" baseline="0">
                <a:solidFill>
                  <a:schemeClr val="tx2"/>
                </a:solidFill>
              </a:defRPr>
            </a:lvl3pPr>
            <a:lvl4pPr marL="935038" indent="-222250">
              <a:tabLst/>
              <a:defRPr sz="1200" baseline="0">
                <a:solidFill>
                  <a:schemeClr val="tx2"/>
                </a:solidFill>
              </a:defRPr>
            </a:lvl4pPr>
            <a:lvl5pPr marL="1204913" indent="-269875">
              <a:tabLst/>
              <a:defRPr sz="1200"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7370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lleen titel">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223934" y="261258"/>
            <a:ext cx="11747242" cy="6372711"/>
          </a:xfrm>
        </p:spPr>
        <p:txBody>
          <a:bodyPr/>
          <a:lstStyle/>
          <a:p>
            <a:endParaRPr lang="nl-NL"/>
          </a:p>
        </p:txBody>
      </p:sp>
    </p:spTree>
    <p:extLst>
      <p:ext uri="{BB962C8B-B14F-4D97-AF65-F5344CB8AC3E}">
        <p14:creationId xmlns:p14="http://schemas.microsoft.com/office/powerpoint/2010/main" val="46600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1012"/>
            <a:ext cx="9601200" cy="1070688"/>
          </a:xfrm>
        </p:spPr>
        <p:txBody>
          <a:bodyPr/>
          <a:lstStyle>
            <a:lvl1pPr>
              <a:defRPr cap="all" baseline="0">
                <a:solidFill>
                  <a:srgbClr val="60413C"/>
                </a:solidFill>
              </a:defRPr>
            </a:lvl1pPr>
          </a:lstStyle>
          <a:p>
            <a:r>
              <a:rPr lang="nl-NL"/>
              <a:t>Titelstijl van model bewerken</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102290"/>
            <a:ext cx="9601200" cy="1069410"/>
          </a:xfrm>
          <a:prstGeom prst="rect">
            <a:avLst/>
          </a:prstGeom>
        </p:spPr>
        <p:txBody>
          <a:bodyPr vert="horz" lIns="91440" tIns="45720" rIns="91440" bIns="45720" rtlCol="0" anchor="t">
            <a:normAutofit/>
          </a:bodyPr>
          <a:lstStyle/>
          <a:p>
            <a:r>
              <a:rPr lang="nl-NL"/>
              <a:t>Titelstijl van model bewerken</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   </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0" i="0" baseline="0">
                <a:solidFill>
                  <a:schemeClr val="tx2"/>
                </a:solidFill>
                <a:latin typeface="Arial" charset="0"/>
                <a:ea typeface="Arial" charset="0"/>
                <a:cs typeface="Arial" charset="0"/>
              </a:defRPr>
            </a:lvl1pPr>
          </a:lstStyle>
          <a:p>
            <a:fld id="{87DE6118-2437-4B30-8E3C-4D2BE6020583}" type="datetimeFigureOut">
              <a:rPr lang="en-US" smtClean="0"/>
              <a:pPr/>
              <a:t>7/10/2025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0" i="0" baseline="0">
                <a:solidFill>
                  <a:schemeClr val="tx2"/>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0" i="0" baseline="0">
                <a:solidFill>
                  <a:schemeClr val="tx2"/>
                </a:solidFill>
                <a:latin typeface="Arial" charset="0"/>
                <a:ea typeface="Arial" charset="0"/>
                <a:cs typeface="Arial" charset="0"/>
              </a:defRPr>
            </a:lvl1pPr>
          </a:lstStyle>
          <a:p>
            <a:fld id="{69E57DC2-970A-4B3E-BB1C-7A09969E49DF}" type="slidenum">
              <a:rPr lang="en-US" smtClean="0"/>
              <a:pPr/>
              <a:t>‹nr.›</a:t>
            </a:fld>
            <a:endParaRPr lang="en-US"/>
          </a:p>
        </p:txBody>
      </p:sp>
      <p:pic>
        <p:nvPicPr>
          <p:cNvPr id="8" name="Afbeelding 7"/>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1483872" y="5630778"/>
            <a:ext cx="705365" cy="1227221"/>
          </a:xfrm>
          <a:prstGeom prst="rect">
            <a:avLst/>
          </a:prstGeom>
        </p:spPr>
      </p:pic>
      <p:pic>
        <p:nvPicPr>
          <p:cNvPr id="11" name="Afbeelding 10"/>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090056" y="770966"/>
            <a:ext cx="281544" cy="434047"/>
          </a:xfrm>
          <a:prstGeom prst="rect">
            <a:avLst/>
          </a:prstGeom>
        </p:spPr>
      </p:pic>
      <p:pic>
        <p:nvPicPr>
          <p:cNvPr id="7" name="Afbeelding 6"/>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394302" y="257575"/>
            <a:ext cx="1507567" cy="65610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49" r:id="rId3"/>
    <p:sldLayoutId id="2147483664" r:id="rId4"/>
    <p:sldLayoutId id="2147483654" r:id="rId5"/>
    <p:sldLayoutId id="2147483652" r:id="rId6"/>
    <p:sldLayoutId id="2147483663" r:id="rId7"/>
    <p:sldLayoutId id="2147483662" r:id="rId8"/>
    <p:sldLayoutId id="2147483653" r:id="rId9"/>
    <p:sldLayoutId id="2147483661" r:id="rId10"/>
  </p:sldLayoutIdLst>
  <p:txStyles>
    <p:titleStyle>
      <a:lvl1pPr algn="l" defTabSz="914400" rtl="0" eaLnBrk="1" latinLnBrk="0" hangingPunct="1">
        <a:lnSpc>
          <a:spcPct val="89000"/>
        </a:lnSpc>
        <a:spcBef>
          <a:spcPct val="0"/>
        </a:spcBef>
        <a:buNone/>
        <a:defRPr sz="3600" b="1" i="0" kern="1200" cap="all" baseline="0">
          <a:solidFill>
            <a:srgbClr val="60413C"/>
          </a:solidFill>
          <a:latin typeface="Arial" charset="0"/>
          <a:ea typeface="Arial" charset="0"/>
          <a:cs typeface="Arial"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b="0" i="0" kern="1200" baseline="0">
          <a:solidFill>
            <a:schemeClr val="tx2"/>
          </a:solidFill>
          <a:latin typeface="Arial" charset="0"/>
          <a:ea typeface="Arial" charset="0"/>
          <a:cs typeface="Arial"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0" kern="1200" baseline="0">
          <a:solidFill>
            <a:schemeClr val="tx2"/>
          </a:solidFill>
          <a:latin typeface="Arial" charset="0"/>
          <a:ea typeface="Arial" charset="0"/>
          <a:cs typeface="Arial"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b="0" i="0" kern="1200" baseline="0">
          <a:solidFill>
            <a:schemeClr val="tx2"/>
          </a:solidFill>
          <a:latin typeface="Arial" charset="0"/>
          <a:ea typeface="Arial" charset="0"/>
          <a:cs typeface="Arial"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b="0" i="0" kern="1200" baseline="0">
          <a:solidFill>
            <a:schemeClr val="tx2"/>
          </a:solidFill>
          <a:latin typeface="Arial" charset="0"/>
          <a:ea typeface="Arial" charset="0"/>
          <a:cs typeface="Arial"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b="0" i="0" kern="1200" baseline="0">
          <a:solidFill>
            <a:schemeClr val="tx2"/>
          </a:solidFill>
          <a:latin typeface="Arial" charset="0"/>
          <a:ea typeface="Arial" charset="0"/>
          <a:cs typeface="Arial"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idx="1"/>
          </p:nvPr>
        </p:nvPicPr>
        <p:blipFill>
          <a:blip r:embed="rId2" cstate="hqprint">
            <a:extLst>
              <a:ext uri="{28A0092B-C50C-407E-A947-70E740481C1C}">
                <a14:useLocalDpi xmlns:a14="http://schemas.microsoft.com/office/drawing/2010/main"/>
              </a:ext>
            </a:extLst>
          </a:blip>
          <a:stretch>
            <a:fillRect/>
          </a:stretch>
        </p:blipFill>
        <p:spPr>
          <a:xfrm>
            <a:off x="0" y="1987420"/>
            <a:ext cx="14467373" cy="3032697"/>
          </a:xfrm>
        </p:spPr>
      </p:pic>
      <p:pic>
        <p:nvPicPr>
          <p:cNvPr id="7" name="Tijdelijke aanduiding voor afbeelding 6"/>
          <p:cNvPicPr>
            <a:picLocks noGrp="1" noChangeAspect="1"/>
          </p:cNvPicPr>
          <p:nvPr>
            <p:ph type="pic" sz="quarter" idx="11"/>
          </p:nvPr>
        </p:nvPicPr>
        <p:blipFill rotWithShape="1">
          <a:blip r:embed="rId3" cstate="hqprint">
            <a:extLst>
              <a:ext uri="{28A0092B-C50C-407E-A947-70E740481C1C}">
                <a14:useLocalDpi xmlns:a14="http://schemas.microsoft.com/office/drawing/2010/main"/>
              </a:ext>
            </a:extLst>
          </a:blip>
          <a:srcRect/>
          <a:stretch/>
        </p:blipFill>
        <p:spPr>
          <a:xfrm>
            <a:off x="0" y="4637809"/>
            <a:ext cx="5173419" cy="2232121"/>
          </a:xfrm>
        </p:spPr>
      </p:pic>
      <p:sp>
        <p:nvSpPr>
          <p:cNvPr id="3" name="Titel 2"/>
          <p:cNvSpPr>
            <a:spLocks noGrp="1"/>
          </p:cNvSpPr>
          <p:nvPr>
            <p:ph type="title"/>
          </p:nvPr>
        </p:nvSpPr>
        <p:spPr>
          <a:xfrm>
            <a:off x="1253613" y="950222"/>
            <a:ext cx="9925664" cy="1069410"/>
          </a:xfrm>
        </p:spPr>
        <p:txBody>
          <a:bodyPr>
            <a:normAutofit fontScale="90000"/>
          </a:bodyPr>
          <a:lstStyle/>
          <a:p>
            <a:r>
              <a:rPr lang="nl-NL"/>
              <a:t>Rivierpark </a:t>
            </a:r>
            <a:r>
              <a:rPr lang="nl-NL" err="1"/>
              <a:t>maasvallei</a:t>
            </a:r>
            <a:br>
              <a:rPr lang="nl-NL"/>
            </a:br>
            <a:br>
              <a:rPr lang="nl-NL"/>
            </a:br>
            <a:endParaRPr lang="nl-NL"/>
          </a:p>
        </p:txBody>
      </p:sp>
      <p:sp>
        <p:nvSpPr>
          <p:cNvPr id="5" name="Ondertitel 4"/>
          <p:cNvSpPr>
            <a:spLocks noGrp="1"/>
          </p:cNvSpPr>
          <p:nvPr>
            <p:ph type="subTitle" idx="12"/>
          </p:nvPr>
        </p:nvSpPr>
        <p:spPr>
          <a:xfrm>
            <a:off x="5607297" y="5522610"/>
            <a:ext cx="5754350" cy="1086237"/>
          </a:xfrm>
        </p:spPr>
        <p:txBody>
          <a:bodyPr vert="horz" lIns="91440" tIns="45720" rIns="91440" bIns="45720" rtlCol="0" anchor="t">
            <a:normAutofit/>
          </a:bodyPr>
          <a:lstStyle/>
          <a:p>
            <a:r>
              <a:rPr lang="nl-NL" b="1">
                <a:latin typeface="Arial"/>
                <a:cs typeface="Arial"/>
              </a:rPr>
              <a:t>07/07/25 – Bezoekersmanagementplan Meers </a:t>
            </a:r>
          </a:p>
          <a:p>
            <a:r>
              <a:rPr lang="nl-NL">
                <a:latin typeface="Arial"/>
                <a:cs typeface="Arial"/>
              </a:rPr>
              <a:t> </a:t>
            </a:r>
          </a:p>
        </p:txBody>
      </p:sp>
      <p:pic>
        <p:nvPicPr>
          <p:cNvPr id="8" name="Afbeelding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65282" y="4637809"/>
            <a:ext cx="507842" cy="764616"/>
          </a:xfrm>
          <a:prstGeom prst="rect">
            <a:avLst/>
          </a:prstGeom>
        </p:spPr>
      </p:pic>
    </p:spTree>
    <p:extLst>
      <p:ext uri="{BB962C8B-B14F-4D97-AF65-F5344CB8AC3E}">
        <p14:creationId xmlns:p14="http://schemas.microsoft.com/office/powerpoint/2010/main" val="199770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6822-8DC9-5BF7-1F73-E24F4760F39F}"/>
              </a:ext>
            </a:extLst>
          </p:cNvPr>
          <p:cNvSpPr>
            <a:spLocks noGrp="1"/>
          </p:cNvSpPr>
          <p:nvPr>
            <p:ph type="title"/>
          </p:nvPr>
        </p:nvSpPr>
        <p:spPr/>
        <p:txBody>
          <a:bodyPr/>
          <a:lstStyle/>
          <a:p>
            <a:r>
              <a:rPr lang="nl-NL">
                <a:latin typeface="Arial"/>
                <a:cs typeface="Arial"/>
              </a:rPr>
              <a:t>Eerste vervolgstappen</a:t>
            </a:r>
            <a:endParaRPr lang="nl-NL"/>
          </a:p>
        </p:txBody>
      </p:sp>
      <p:sp>
        <p:nvSpPr>
          <p:cNvPr id="3" name="Tijdelijke aanduiding voor inhoud 2">
            <a:extLst>
              <a:ext uri="{FF2B5EF4-FFF2-40B4-BE49-F238E27FC236}">
                <a16:creationId xmlns:a16="http://schemas.microsoft.com/office/drawing/2014/main" id="{FF81678E-6E14-0ECE-BD73-FE3ADEB40BBF}"/>
              </a:ext>
            </a:extLst>
          </p:cNvPr>
          <p:cNvSpPr>
            <a:spLocks noGrp="1"/>
          </p:cNvSpPr>
          <p:nvPr>
            <p:ph sz="half" idx="1"/>
          </p:nvPr>
        </p:nvSpPr>
        <p:spPr/>
        <p:txBody>
          <a:bodyPr vert="horz" lIns="91440" tIns="45720" rIns="91440" bIns="45720" rtlCol="0" anchor="t">
            <a:normAutofit/>
          </a:bodyPr>
          <a:lstStyle/>
          <a:p>
            <a:pPr marL="383540" indent="-383540"/>
            <a:r>
              <a:rPr lang="nl-NL">
                <a:latin typeface="Arial"/>
                <a:cs typeface="Arial"/>
              </a:rPr>
              <a:t>Herinrichting/vergroening parking Kloosterstraat in onderzoek</a:t>
            </a:r>
          </a:p>
          <a:p>
            <a:pPr lvl="1" indent="-383540">
              <a:buFont typeface="Courier New" panose="020B0503020102020204" pitchFamily="34" charset="0"/>
              <a:buChar char="o"/>
            </a:pPr>
            <a:r>
              <a:rPr lang="nl-NL">
                <a:latin typeface="Arial"/>
                <a:cs typeface="Arial"/>
              </a:rPr>
              <a:t>Gemeente en RPMV gaan een voorstel uitwerken </a:t>
            </a:r>
          </a:p>
          <a:p>
            <a:pPr lvl="1" indent="-383540">
              <a:buFont typeface="Courier New" panose="020B0503020102020204" pitchFamily="34" charset="0"/>
              <a:buChar char="o"/>
            </a:pPr>
            <a:r>
              <a:rPr lang="nl-NL">
                <a:latin typeface="Arial"/>
                <a:cs typeface="Arial"/>
              </a:rPr>
              <a:t>Behoud van parkeren als functie, toevoegen van huisstijlelementen én schaduw</a:t>
            </a:r>
            <a:endParaRPr lang="nl-NL"/>
          </a:p>
        </p:txBody>
      </p:sp>
      <p:sp>
        <p:nvSpPr>
          <p:cNvPr id="4" name="Tijdelijke aanduiding voor inhoud 3">
            <a:extLst>
              <a:ext uri="{FF2B5EF4-FFF2-40B4-BE49-F238E27FC236}">
                <a16:creationId xmlns:a16="http://schemas.microsoft.com/office/drawing/2014/main" id="{65F19315-51EC-9FF7-3B42-857D7268D1F7}"/>
              </a:ext>
            </a:extLst>
          </p:cNvPr>
          <p:cNvSpPr>
            <a:spLocks noGrp="1"/>
          </p:cNvSpPr>
          <p:nvPr>
            <p:ph sz="half" idx="2"/>
          </p:nvPr>
        </p:nvSpPr>
        <p:spPr/>
        <p:txBody>
          <a:bodyPr vert="horz" lIns="91440" tIns="45720" rIns="91440" bIns="45720" rtlCol="0" anchor="t">
            <a:normAutofit/>
          </a:bodyPr>
          <a:lstStyle/>
          <a:p>
            <a:pPr marL="383540" indent="-383540"/>
            <a:r>
              <a:rPr lang="nl-NL">
                <a:latin typeface="Arial"/>
                <a:cs typeface="Arial"/>
              </a:rPr>
              <a:t>Signalisatie</a:t>
            </a:r>
          </a:p>
          <a:p>
            <a:pPr lvl="1" indent="-383540">
              <a:buFont typeface="Courier New" panose="020B0503020102020204" pitchFamily="34" charset="0"/>
              <a:buChar char="o"/>
            </a:pPr>
            <a:r>
              <a:rPr lang="nl-NL">
                <a:latin typeface="Arial"/>
                <a:cs typeface="Arial"/>
              </a:rPr>
              <a:t>Rivierparkings en bebording door gemeente</a:t>
            </a:r>
            <a:endParaRPr lang="nl-NL"/>
          </a:p>
        </p:txBody>
      </p:sp>
    </p:spTree>
    <p:extLst>
      <p:ext uri="{BB962C8B-B14F-4D97-AF65-F5344CB8AC3E}">
        <p14:creationId xmlns:p14="http://schemas.microsoft.com/office/powerpoint/2010/main" val="46767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2414-2D8D-E0A4-4324-83742FE1DB7A}"/>
              </a:ext>
            </a:extLst>
          </p:cNvPr>
          <p:cNvSpPr>
            <a:spLocks noGrp="1"/>
          </p:cNvSpPr>
          <p:nvPr>
            <p:ph type="title"/>
          </p:nvPr>
        </p:nvSpPr>
        <p:spPr>
          <a:xfrm>
            <a:off x="1371600" y="1102290"/>
            <a:ext cx="9601200" cy="613962"/>
          </a:xfrm>
        </p:spPr>
        <p:txBody>
          <a:bodyPr/>
          <a:lstStyle/>
          <a:p>
            <a:r>
              <a:rPr lang="nl-NL">
                <a:latin typeface="Arial"/>
                <a:cs typeface="Arial"/>
              </a:rPr>
              <a:t>Aanleiding opdracht	</a:t>
            </a:r>
            <a:endParaRPr lang="nl-BE">
              <a:latin typeface="Arial"/>
              <a:cs typeface="Arial"/>
            </a:endParaRPr>
          </a:p>
        </p:txBody>
      </p:sp>
      <p:sp>
        <p:nvSpPr>
          <p:cNvPr id="3" name="Tijdelijke aanduiding voor inhoud 2">
            <a:extLst>
              <a:ext uri="{FF2B5EF4-FFF2-40B4-BE49-F238E27FC236}">
                <a16:creationId xmlns:a16="http://schemas.microsoft.com/office/drawing/2014/main" id="{0619AF9B-2AB8-AE29-6638-2781FDB70228}"/>
              </a:ext>
            </a:extLst>
          </p:cNvPr>
          <p:cNvSpPr>
            <a:spLocks noGrp="1"/>
          </p:cNvSpPr>
          <p:nvPr>
            <p:ph idx="1"/>
          </p:nvPr>
        </p:nvSpPr>
        <p:spPr>
          <a:xfrm>
            <a:off x="1295400" y="1894115"/>
            <a:ext cx="9601200" cy="4572000"/>
          </a:xfrm>
        </p:spPr>
        <p:txBody>
          <a:bodyPr vert="horz" lIns="91440" tIns="45720" rIns="91440" bIns="45720" rtlCol="0" anchor="t">
            <a:noAutofit/>
          </a:bodyPr>
          <a:lstStyle/>
          <a:p>
            <a:pPr marL="383540" indent="-383540"/>
            <a:r>
              <a:rPr lang="nl-NL" sz="1800" dirty="0">
                <a:latin typeface="Arial"/>
                <a:cs typeface="Arial"/>
              </a:rPr>
              <a:t>Vraag van Provincie Limburg/partners RPMV: denk na over bezoekersmanagement in </a:t>
            </a:r>
            <a:r>
              <a:rPr lang="nl-NL" sz="1800" dirty="0" err="1">
                <a:latin typeface="Arial"/>
                <a:cs typeface="Arial"/>
              </a:rPr>
              <a:t>RivierPark</a:t>
            </a:r>
            <a:r>
              <a:rPr lang="nl-NL" sz="1800" dirty="0">
                <a:latin typeface="Arial"/>
                <a:cs typeface="Arial"/>
              </a:rPr>
              <a:t> Maasvallei -&gt; geen tweede Heuvelland</a:t>
            </a:r>
          </a:p>
          <a:p>
            <a:pPr marL="383540" indent="-383540"/>
            <a:r>
              <a:rPr lang="nl-NL" sz="1800" dirty="0">
                <a:latin typeface="Arial"/>
                <a:cs typeface="Arial"/>
              </a:rPr>
              <a:t>Aan de Vlaamse oever is een bewuste keuze gemaakt om bepaalde Maasdorpen in te richten als 'startdorp</a:t>
            </a:r>
            <a:r>
              <a:rPr lang="nl-NL" sz="1800">
                <a:latin typeface="Arial"/>
                <a:cs typeface="Arial"/>
              </a:rPr>
              <a:t>' van waaruit </a:t>
            </a:r>
            <a:r>
              <a:rPr lang="nl-NL" sz="1800" dirty="0">
                <a:latin typeface="Arial"/>
                <a:cs typeface="Arial"/>
              </a:rPr>
              <a:t>mensen op verkenning kunnen gaan. Deze keuze is aan de Nederlandse kant (nog) niet gemaakt.</a:t>
            </a:r>
          </a:p>
          <a:p>
            <a:pPr marL="383540" indent="-383540"/>
            <a:r>
              <a:rPr lang="nl-NL" sz="1800" dirty="0">
                <a:latin typeface="Arial"/>
                <a:cs typeface="Arial"/>
              </a:rPr>
              <a:t>Analyse vertrekkend vanuit de eigenheid van het gebied + aanbevelingen op dorpsniveau </a:t>
            </a:r>
            <a:endParaRPr lang="nl-NL" dirty="0">
              <a:latin typeface="Arial"/>
              <a:cs typeface="Arial"/>
            </a:endParaRPr>
          </a:p>
          <a:p>
            <a:pPr marL="383540" indent="-383540"/>
            <a:r>
              <a:rPr lang="nl-NL" sz="1800" dirty="0">
                <a:latin typeface="Arial"/>
                <a:cs typeface="Arial"/>
              </a:rPr>
              <a:t>Al veel beschikbaar: </a:t>
            </a:r>
          </a:p>
          <a:p>
            <a:pPr lvl="1" indent="-383540"/>
            <a:r>
              <a:rPr lang="nl-NL" sz="1800" dirty="0">
                <a:latin typeface="Arial"/>
                <a:cs typeface="Arial"/>
              </a:rPr>
              <a:t>Masterplan van partners </a:t>
            </a:r>
            <a:r>
              <a:rPr lang="nl-NL" sz="1800" dirty="0" err="1">
                <a:latin typeface="Arial"/>
                <a:cs typeface="Arial"/>
              </a:rPr>
              <a:t>RivierPark</a:t>
            </a:r>
            <a:r>
              <a:rPr lang="nl-NL" sz="1800" dirty="0">
                <a:latin typeface="Arial"/>
                <a:cs typeface="Arial"/>
              </a:rPr>
              <a:t> Maasvallei bevatten heldere doelen </a:t>
            </a:r>
            <a:endParaRPr lang="nl-NL" dirty="0"/>
          </a:p>
          <a:p>
            <a:pPr lvl="2" indent="-383540">
              <a:buFont typeface="Wingdings" panose="020B0503020102020204" pitchFamily="34" charset="0"/>
              <a:buChar char="§"/>
            </a:pPr>
            <a:r>
              <a:rPr lang="nl-NL" sz="1600" dirty="0">
                <a:latin typeface="Arial"/>
                <a:cs typeface="Arial"/>
              </a:rPr>
              <a:t>Welke recreatievormen wel, welke niet</a:t>
            </a:r>
          </a:p>
          <a:p>
            <a:pPr lvl="2" indent="-383540">
              <a:buFont typeface="Wingdings" panose="020B0503020102020204" pitchFamily="34" charset="0"/>
              <a:buChar char="§"/>
            </a:pPr>
            <a:r>
              <a:rPr lang="nl-NL" sz="1600" dirty="0">
                <a:latin typeface="Arial"/>
                <a:cs typeface="Arial"/>
              </a:rPr>
              <a:t>Welke doelgroepen </a:t>
            </a:r>
          </a:p>
          <a:p>
            <a:pPr lvl="2" indent="-383540">
              <a:buFont typeface="Wingdings" panose="020B0503020102020204" pitchFamily="34" charset="0"/>
              <a:buChar char="§"/>
            </a:pPr>
            <a:r>
              <a:rPr lang="nl-NL" sz="1600" dirty="0">
                <a:latin typeface="Arial"/>
                <a:cs typeface="Arial"/>
              </a:rPr>
              <a:t>Welke werkwijze</a:t>
            </a:r>
          </a:p>
        </p:txBody>
      </p:sp>
    </p:spTree>
    <p:extLst>
      <p:ext uri="{BB962C8B-B14F-4D97-AF65-F5344CB8AC3E}">
        <p14:creationId xmlns:p14="http://schemas.microsoft.com/office/powerpoint/2010/main" val="364496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884B8-2EE7-416E-9D97-56664097A05F}"/>
              </a:ext>
            </a:extLst>
          </p:cNvPr>
          <p:cNvSpPr>
            <a:spLocks noGrp="1"/>
          </p:cNvSpPr>
          <p:nvPr>
            <p:ph type="title"/>
          </p:nvPr>
        </p:nvSpPr>
        <p:spPr>
          <a:xfrm>
            <a:off x="1410182" y="832214"/>
            <a:ext cx="9601200" cy="585833"/>
          </a:xfrm>
        </p:spPr>
        <p:txBody>
          <a:bodyPr>
            <a:normAutofit/>
          </a:bodyPr>
          <a:lstStyle/>
          <a:p>
            <a:r>
              <a:rPr lang="nl-BE" sz="2700">
                <a:latin typeface="Arial"/>
                <a:cs typeface="Arial"/>
              </a:rPr>
              <a:t>Stand van zaken</a:t>
            </a:r>
            <a:endParaRPr lang="nl-BE"/>
          </a:p>
        </p:txBody>
      </p:sp>
      <p:sp>
        <p:nvSpPr>
          <p:cNvPr id="3" name="Tekstvak 2">
            <a:extLst>
              <a:ext uri="{FF2B5EF4-FFF2-40B4-BE49-F238E27FC236}">
                <a16:creationId xmlns:a16="http://schemas.microsoft.com/office/drawing/2014/main" id="{A3007D20-68BC-26A3-2A60-448DE4BAFC8B}"/>
              </a:ext>
            </a:extLst>
          </p:cNvPr>
          <p:cNvSpPr txBox="1"/>
          <p:nvPr/>
        </p:nvSpPr>
        <p:spPr>
          <a:xfrm>
            <a:off x="1228998" y="1672778"/>
            <a:ext cx="10352866"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2400">
                <a:solidFill>
                  <a:schemeClr val="tx2"/>
                </a:solidFill>
                <a:latin typeface="Arial"/>
                <a:cs typeface="Arial"/>
              </a:rPr>
              <a:t>1 algemeen deel voor het hele </a:t>
            </a:r>
            <a:r>
              <a:rPr lang="nl-NL" sz="2400" err="1">
                <a:solidFill>
                  <a:schemeClr val="tx2"/>
                </a:solidFill>
                <a:latin typeface="Arial"/>
                <a:cs typeface="Arial"/>
              </a:rPr>
              <a:t>RivierPark</a:t>
            </a:r>
            <a:r>
              <a:rPr lang="nl-NL" sz="2400">
                <a:solidFill>
                  <a:schemeClr val="tx2"/>
                </a:solidFill>
                <a:latin typeface="Arial"/>
                <a:cs typeface="Arial"/>
              </a:rPr>
              <a:t> Maasvallei, en 3 NL Maasgemeenten hebben elk één dorp gekozen om uit te laten werken: Meers, Itteren en Grevenbicht. Opdrachthouder: Bureau Buiten. </a:t>
            </a:r>
          </a:p>
          <a:p>
            <a:pPr marL="285750" indent="-285750">
              <a:buFont typeface="Arial"/>
              <a:buChar char="•"/>
            </a:pPr>
            <a:endParaRPr lang="nl-NL" sz="2400">
              <a:solidFill>
                <a:schemeClr val="tx2"/>
              </a:solidFill>
              <a:latin typeface="Arial"/>
              <a:cs typeface="Arial"/>
            </a:endParaRPr>
          </a:p>
          <a:p>
            <a:pPr marL="285750" indent="-285750">
              <a:buFont typeface="Arial"/>
              <a:buChar char="•"/>
            </a:pPr>
            <a:r>
              <a:rPr lang="nl-NL" sz="2400">
                <a:solidFill>
                  <a:schemeClr val="tx2"/>
                </a:solidFill>
                <a:latin typeface="Arial"/>
                <a:cs typeface="Arial"/>
              </a:rPr>
              <a:t>Input opgehaald bij gemeenten, beheerders en dorpsraden.</a:t>
            </a:r>
          </a:p>
          <a:p>
            <a:pPr marL="285750" indent="-285750">
              <a:buFont typeface="Arial"/>
              <a:buChar char="•"/>
            </a:pPr>
            <a:endParaRPr lang="nl-NL" sz="240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nl-NL" sz="2400">
                <a:solidFill>
                  <a:schemeClr val="tx2"/>
                </a:solidFill>
                <a:latin typeface="Arial"/>
                <a:cs typeface="Arial"/>
              </a:rPr>
              <a:t>Plan is in mei 2025 akkoord bevonden door 3 gemeenten </a:t>
            </a:r>
          </a:p>
          <a:p>
            <a:pPr marL="285750" indent="-285750">
              <a:buFont typeface="Arial"/>
              <a:buChar char="•"/>
            </a:pPr>
            <a:endParaRPr lang="nl-NL" sz="240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nl-NL" sz="2400">
                <a:solidFill>
                  <a:schemeClr val="tx2"/>
                </a:solidFill>
                <a:latin typeface="Arial"/>
                <a:cs typeface="Arial"/>
              </a:rPr>
              <a:t>Met gemeenten aanbevelingen bespreken, kijken naar de mogelijkheden</a:t>
            </a:r>
          </a:p>
          <a:p>
            <a:pPr marL="285750" indent="-285750">
              <a:buFont typeface="Arial"/>
              <a:buChar char="•"/>
            </a:pPr>
            <a:endParaRPr lang="nl-NL" sz="240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nl-NL" sz="2400">
                <a:solidFill>
                  <a:schemeClr val="tx2"/>
                </a:solidFill>
                <a:latin typeface="Arial"/>
                <a:cs typeface="Arial"/>
              </a:rPr>
              <a:t>Aanbevelingen delen met dorpsraden</a:t>
            </a:r>
          </a:p>
          <a:p>
            <a:pPr marL="285750" indent="-285750">
              <a:buFont typeface="Arial"/>
              <a:buChar char="•"/>
            </a:pPr>
            <a:endParaRPr lang="nl-NL" sz="240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nl-NL" sz="2400">
                <a:solidFill>
                  <a:schemeClr val="tx2"/>
                </a:solidFill>
                <a:latin typeface="Arial"/>
                <a:cs typeface="Arial"/>
              </a:rPr>
              <a:t>Te evalueren en ev. te herhalen in 3 resterende gemeenten </a:t>
            </a:r>
          </a:p>
          <a:p>
            <a:pPr lvl="1"/>
            <a:endParaRPr lang="nl-NL">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05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C7278-4E52-4503-86E7-4F2988C067DC}"/>
              </a:ext>
            </a:extLst>
          </p:cNvPr>
          <p:cNvSpPr>
            <a:spLocks noGrp="1"/>
          </p:cNvSpPr>
          <p:nvPr>
            <p:ph type="title"/>
          </p:nvPr>
        </p:nvSpPr>
        <p:spPr>
          <a:xfrm>
            <a:off x="1294435" y="1102290"/>
            <a:ext cx="9601200" cy="1069410"/>
          </a:xfrm>
        </p:spPr>
        <p:txBody>
          <a:bodyPr/>
          <a:lstStyle/>
          <a:p>
            <a:r>
              <a:rPr lang="nl-NL">
                <a:latin typeface="Arial"/>
                <a:cs typeface="Arial"/>
              </a:rPr>
              <a:t>Aanbevelingen op Rivierpark-Niveau</a:t>
            </a:r>
            <a:endParaRPr lang="nl-BE"/>
          </a:p>
        </p:txBody>
      </p:sp>
      <p:sp>
        <p:nvSpPr>
          <p:cNvPr id="3" name="Tijdelijke aanduiding voor inhoud 2">
            <a:extLst>
              <a:ext uri="{FF2B5EF4-FFF2-40B4-BE49-F238E27FC236}">
                <a16:creationId xmlns:a16="http://schemas.microsoft.com/office/drawing/2014/main" id="{3657DA8C-CBAB-490C-A704-317B970F12EB}"/>
              </a:ext>
            </a:extLst>
          </p:cNvPr>
          <p:cNvSpPr>
            <a:spLocks noGrp="1"/>
          </p:cNvSpPr>
          <p:nvPr>
            <p:ph sz="half" idx="1"/>
          </p:nvPr>
        </p:nvSpPr>
        <p:spPr>
          <a:xfrm>
            <a:off x="833534" y="2319233"/>
            <a:ext cx="11183996" cy="3903707"/>
          </a:xfrm>
        </p:spPr>
        <p:txBody>
          <a:bodyPr vert="horz" lIns="91440" tIns="45720" rIns="91440" bIns="45720" rtlCol="0" anchor="t">
            <a:normAutofit lnSpcReduction="10000"/>
          </a:bodyPr>
          <a:lstStyle/>
          <a:p>
            <a:pPr marL="383540" indent="-383540"/>
            <a:r>
              <a:rPr lang="nl-NL" sz="2400">
                <a:latin typeface="Arial"/>
                <a:cs typeface="Arial"/>
              </a:rPr>
              <a:t>Snoer van Maasdorpen als toegangspoorten ('startdorpen')</a:t>
            </a:r>
          </a:p>
          <a:p>
            <a:pPr marL="383540" indent="-383540"/>
            <a:r>
              <a:rPr lang="nl-BE" sz="2400">
                <a:latin typeface="Arial"/>
                <a:cs typeface="Arial"/>
              </a:rPr>
              <a:t>Aanbod dorpen versterken waar mogelijk</a:t>
            </a:r>
          </a:p>
          <a:p>
            <a:pPr marL="383540" indent="-383540"/>
            <a:r>
              <a:rPr lang="nl-BE" sz="2400">
                <a:latin typeface="Arial"/>
                <a:cs typeface="Arial"/>
              </a:rPr>
              <a:t>Informatievoorziening op peil (bijv. niet enkel algemene of historische info, ook info over voorzieningen)</a:t>
            </a:r>
          </a:p>
          <a:p>
            <a:pPr marL="383540" indent="-383540"/>
            <a:r>
              <a:rPr lang="nl-NL" sz="2400">
                <a:latin typeface="Arial"/>
                <a:cs typeface="Arial"/>
              </a:rPr>
              <a:t>Georganiseerd beheer, regie, mandaat en aansturing (verschillende partijen bevoegd voor verschillende onderdelen) </a:t>
            </a:r>
          </a:p>
          <a:p>
            <a:pPr marL="383540" indent="-383540"/>
            <a:r>
              <a:rPr lang="nl-BE" sz="2400">
                <a:latin typeface="Arial"/>
                <a:cs typeface="Arial"/>
              </a:rPr>
              <a:t>Aanbevelingen rond monitoring </a:t>
            </a:r>
            <a:endParaRPr lang="nl-NL" sz="2400">
              <a:latin typeface="Arial"/>
              <a:cs typeface="Arial"/>
            </a:endParaRPr>
          </a:p>
          <a:p>
            <a:pPr marL="383540" indent="-383540"/>
            <a:r>
              <a:rPr lang="nl-BE" sz="2400">
                <a:latin typeface="Arial"/>
                <a:cs typeface="Arial"/>
              </a:rPr>
              <a:t>Vergroening dorpskernen</a:t>
            </a:r>
            <a:endParaRPr lang="nl-BE" sz="2400"/>
          </a:p>
          <a:p>
            <a:pPr marL="383540" indent="-383540"/>
            <a:r>
              <a:rPr lang="nl-BE" sz="2400">
                <a:latin typeface="Arial"/>
                <a:cs typeface="Arial"/>
              </a:rPr>
              <a:t>Betere signalisatie (wordt in Stein al opgepakt)</a:t>
            </a:r>
            <a:endParaRPr lang="nl-BE" sz="2400"/>
          </a:p>
          <a:p>
            <a:pPr marL="383540" indent="-383540"/>
            <a:endParaRPr lang="nl-BE"/>
          </a:p>
        </p:txBody>
      </p:sp>
    </p:spTree>
    <p:extLst>
      <p:ext uri="{BB962C8B-B14F-4D97-AF65-F5344CB8AC3E}">
        <p14:creationId xmlns:p14="http://schemas.microsoft.com/office/powerpoint/2010/main" val="423447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195F6-2C66-48CB-ACEC-691D4137B655}"/>
              </a:ext>
            </a:extLst>
          </p:cNvPr>
          <p:cNvSpPr>
            <a:spLocks noGrp="1"/>
          </p:cNvSpPr>
          <p:nvPr>
            <p:ph type="title"/>
          </p:nvPr>
        </p:nvSpPr>
        <p:spPr>
          <a:xfrm>
            <a:off x="1371600" y="927236"/>
            <a:ext cx="9601200" cy="1069410"/>
          </a:xfrm>
        </p:spPr>
        <p:txBody>
          <a:bodyPr/>
          <a:lstStyle/>
          <a:p>
            <a:r>
              <a:rPr lang="nl-NL"/>
              <a:t>Analyse Maasdorp Meers</a:t>
            </a:r>
            <a:endParaRPr lang="nl-BE"/>
          </a:p>
        </p:txBody>
      </p:sp>
      <p:sp>
        <p:nvSpPr>
          <p:cNvPr id="3" name="Tijdelijke aanduiding voor inhoud 2">
            <a:extLst>
              <a:ext uri="{FF2B5EF4-FFF2-40B4-BE49-F238E27FC236}">
                <a16:creationId xmlns:a16="http://schemas.microsoft.com/office/drawing/2014/main" id="{987E59F3-017C-45F3-8B52-AB10217E7610}"/>
              </a:ext>
            </a:extLst>
          </p:cNvPr>
          <p:cNvSpPr>
            <a:spLocks noGrp="1"/>
          </p:cNvSpPr>
          <p:nvPr>
            <p:ph sz="half" idx="1"/>
          </p:nvPr>
        </p:nvSpPr>
        <p:spPr>
          <a:xfrm>
            <a:off x="1052383" y="1713236"/>
            <a:ext cx="10567244" cy="3505434"/>
          </a:xfrm>
        </p:spPr>
        <p:txBody>
          <a:bodyPr vert="horz" lIns="91440" tIns="45720" rIns="91440" bIns="45720" rtlCol="0" anchor="t">
            <a:noAutofit/>
          </a:bodyPr>
          <a:lstStyle/>
          <a:p>
            <a:pPr marL="383540" indent="-383540"/>
            <a:r>
              <a:rPr lang="nl-BE" sz="2400" b="1">
                <a:latin typeface="Arial"/>
                <a:cs typeface="Arial"/>
              </a:rPr>
              <a:t>Toekomstbeeld en beleid </a:t>
            </a:r>
            <a:br>
              <a:rPr lang="nl-BE" sz="2400"/>
            </a:br>
            <a:r>
              <a:rPr lang="nl-NL" sz="2400">
                <a:latin typeface="Arial"/>
                <a:cs typeface="Arial"/>
              </a:rPr>
              <a:t>De gemeente Stein zet de komende jaren in op het versterken van de leefbaarheid in wijken en dorpen, waaronder door te onderzoeken hoe toerisme hier aan kan bijdragen. </a:t>
            </a:r>
          </a:p>
          <a:p>
            <a:pPr marL="383540" indent="-383540"/>
            <a:r>
              <a:rPr lang="nl-NL" sz="2400" b="1">
                <a:latin typeface="Arial"/>
                <a:cs typeface="Arial"/>
              </a:rPr>
              <a:t>Leefbaarheid onder druk:</a:t>
            </a:r>
            <a:br>
              <a:rPr lang="nl-NL" sz="2400" b="1"/>
            </a:br>
            <a:r>
              <a:rPr lang="nl-NL" sz="2400">
                <a:latin typeface="Arial"/>
                <a:cs typeface="Arial"/>
              </a:rPr>
              <a:t>- Mismatch woonbehoefte en aanwezige woningtypen.</a:t>
            </a:r>
            <a:br>
              <a:rPr lang="nl-NL" sz="2400"/>
            </a:br>
            <a:r>
              <a:rPr lang="nl-NL" sz="2400">
                <a:latin typeface="Arial"/>
                <a:cs typeface="Arial"/>
              </a:rPr>
              <a:t>- Bevolkingsdaling zorgt voor kwantitatieve uitdaging op woningmarkt. </a:t>
            </a:r>
            <a:br>
              <a:rPr lang="nl-NL" sz="2400"/>
            </a:br>
            <a:r>
              <a:rPr lang="nl-NL" sz="2400">
                <a:latin typeface="Arial"/>
                <a:cs typeface="Arial"/>
              </a:rPr>
              <a:t>- Behoud van basisvoorzieningen grote uitdaging voor de komende jaren</a:t>
            </a:r>
            <a:br>
              <a:rPr lang="nl-NL" sz="2400"/>
            </a:br>
            <a:r>
              <a:rPr lang="nl-NL" sz="2400">
                <a:latin typeface="Arial"/>
                <a:cs typeface="Arial"/>
              </a:rPr>
              <a:t>- Gemeente onderzoekt hoe toerisme bij kan dragen aan stabiliteit. </a:t>
            </a:r>
          </a:p>
          <a:p>
            <a:pPr marL="0" indent="0">
              <a:buNone/>
            </a:pPr>
            <a:r>
              <a:rPr lang="nl-NL" sz="2400">
                <a:latin typeface="Arial"/>
                <a:cs typeface="Arial"/>
              </a:rPr>
              <a:t>Het economisch beleid gaat uit van versterken van de leefbaarheid in de woonkernen door een goede balans in bedrijvigheid (detailhandel, horeca, bedrijf aan huis) te bewaken. </a:t>
            </a:r>
            <a:endParaRPr lang="nl-BE" sz="2400">
              <a:latin typeface="Arial"/>
              <a:cs typeface="Arial"/>
            </a:endParaRPr>
          </a:p>
        </p:txBody>
      </p:sp>
    </p:spTree>
    <p:extLst>
      <p:ext uri="{BB962C8B-B14F-4D97-AF65-F5344CB8AC3E}">
        <p14:creationId xmlns:p14="http://schemas.microsoft.com/office/powerpoint/2010/main" val="122819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57FB8-2E6A-47FF-9E53-B04978911944}"/>
              </a:ext>
            </a:extLst>
          </p:cNvPr>
          <p:cNvSpPr>
            <a:spLocks noGrp="1"/>
          </p:cNvSpPr>
          <p:nvPr>
            <p:ph type="title"/>
          </p:nvPr>
        </p:nvSpPr>
        <p:spPr/>
        <p:txBody>
          <a:bodyPr/>
          <a:lstStyle/>
          <a:p>
            <a:r>
              <a:rPr lang="nl-NL">
                <a:latin typeface="Arial"/>
                <a:cs typeface="Arial"/>
              </a:rPr>
              <a:t>Analyse maasdorp meers</a:t>
            </a:r>
          </a:p>
        </p:txBody>
      </p:sp>
      <p:sp>
        <p:nvSpPr>
          <p:cNvPr id="3" name="Tijdelijke aanduiding voor inhoud 2">
            <a:extLst>
              <a:ext uri="{FF2B5EF4-FFF2-40B4-BE49-F238E27FC236}">
                <a16:creationId xmlns:a16="http://schemas.microsoft.com/office/drawing/2014/main" id="{D8D1F9A6-B7AB-4CBF-9504-B2D897E239B1}"/>
              </a:ext>
            </a:extLst>
          </p:cNvPr>
          <p:cNvSpPr>
            <a:spLocks noGrp="1"/>
          </p:cNvSpPr>
          <p:nvPr>
            <p:ph sz="half" idx="1"/>
          </p:nvPr>
        </p:nvSpPr>
        <p:spPr>
          <a:xfrm>
            <a:off x="1371600" y="2285999"/>
            <a:ext cx="9360040" cy="3581401"/>
          </a:xfrm>
        </p:spPr>
        <p:txBody>
          <a:bodyPr vert="horz" lIns="91440" tIns="45720" rIns="91440" bIns="45720" rtlCol="0" anchor="t">
            <a:normAutofit/>
          </a:bodyPr>
          <a:lstStyle/>
          <a:p>
            <a:pPr marL="383540" indent="-383540"/>
            <a:r>
              <a:rPr lang="nl-BE" sz="2400">
                <a:latin typeface="Arial"/>
                <a:cs typeface="Arial"/>
              </a:rPr>
              <a:t>Sociale voorzieningen onder druk, toeristisch ondernemen is risicovol (seizoenen, pieken en dalen...)</a:t>
            </a:r>
          </a:p>
          <a:p>
            <a:pPr marL="383540" indent="-383540"/>
            <a:r>
              <a:rPr lang="nl-BE" sz="2400">
                <a:latin typeface="Arial"/>
                <a:cs typeface="Arial"/>
              </a:rPr>
              <a:t>Nog steeds / opnieuw werkzaamheden in het gebied, actief grindbedrijf</a:t>
            </a:r>
          </a:p>
          <a:p>
            <a:pPr marL="383540" indent="-383540"/>
            <a:r>
              <a:rPr lang="nl-NL" sz="2400">
                <a:latin typeface="Arial"/>
                <a:cs typeface="Arial"/>
              </a:rPr>
              <a:t>Wankele balans tussen bewaken vertier en rust in natuurgebieden</a:t>
            </a:r>
          </a:p>
          <a:p>
            <a:pPr marL="383540" indent="-383540"/>
            <a:r>
              <a:rPr lang="nl-BE" sz="2400">
                <a:latin typeface="Arial"/>
                <a:cs typeface="Arial"/>
              </a:rPr>
              <a:t>Onderhoud van de paden (nu wel knopen-lopen) </a:t>
            </a:r>
          </a:p>
          <a:p>
            <a:pPr marL="383540" indent="-383540"/>
            <a:endParaRPr lang="nl-BE"/>
          </a:p>
        </p:txBody>
      </p:sp>
    </p:spTree>
    <p:extLst>
      <p:ext uri="{BB962C8B-B14F-4D97-AF65-F5344CB8AC3E}">
        <p14:creationId xmlns:p14="http://schemas.microsoft.com/office/powerpoint/2010/main" val="218501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7941B-5CB2-4A44-9DD5-C4C4F2D3DA7B}"/>
              </a:ext>
            </a:extLst>
          </p:cNvPr>
          <p:cNvSpPr>
            <a:spLocks noGrp="1"/>
          </p:cNvSpPr>
          <p:nvPr>
            <p:ph type="title"/>
          </p:nvPr>
        </p:nvSpPr>
        <p:spPr>
          <a:xfrm>
            <a:off x="1371600" y="969286"/>
            <a:ext cx="9601200" cy="1069410"/>
          </a:xfrm>
        </p:spPr>
        <p:txBody>
          <a:bodyPr/>
          <a:lstStyle/>
          <a:p>
            <a:r>
              <a:rPr lang="nl-NL">
                <a:latin typeface="Arial"/>
                <a:cs typeface="Arial"/>
              </a:rPr>
              <a:t>Aanbevelingen voor meers</a:t>
            </a:r>
            <a:endParaRPr lang="nl-BE"/>
          </a:p>
        </p:txBody>
      </p:sp>
      <p:sp>
        <p:nvSpPr>
          <p:cNvPr id="3" name="Tijdelijke aanduiding voor inhoud 2">
            <a:extLst>
              <a:ext uri="{FF2B5EF4-FFF2-40B4-BE49-F238E27FC236}">
                <a16:creationId xmlns:a16="http://schemas.microsoft.com/office/drawing/2014/main" id="{89E631D9-E4DC-49A8-97F1-59AC6268F290}"/>
              </a:ext>
            </a:extLst>
          </p:cNvPr>
          <p:cNvSpPr>
            <a:spLocks noGrp="1"/>
          </p:cNvSpPr>
          <p:nvPr>
            <p:ph sz="half" idx="1"/>
          </p:nvPr>
        </p:nvSpPr>
        <p:spPr/>
        <p:txBody>
          <a:bodyPr vert="horz" lIns="91440" tIns="45720" rIns="91440" bIns="45720" rtlCol="0" anchor="t">
            <a:normAutofit/>
          </a:bodyPr>
          <a:lstStyle/>
          <a:p>
            <a:pPr marL="383540" indent="-383540"/>
            <a:r>
              <a:rPr lang="nl-BE">
                <a:latin typeface="Arial"/>
                <a:cs typeface="Arial"/>
              </a:rPr>
              <a:t>Ergens opnemen dat wij er een grote kans in zien om het plein Bie Ger Burgemeester Meyersplein samen te gaan aanpakken om er een echte groene startparking van te maken. Misschien wat foto's van </a:t>
            </a:r>
            <a:r>
              <a:rPr lang="nl-BE" err="1">
                <a:latin typeface="Arial"/>
                <a:cs typeface="Arial"/>
              </a:rPr>
              <a:t>Colmonterveld</a:t>
            </a:r>
            <a:r>
              <a:rPr lang="nl-BE">
                <a:latin typeface="Arial"/>
                <a:cs typeface="Arial"/>
              </a:rPr>
              <a:t> (Oud-</a:t>
            </a:r>
            <a:r>
              <a:rPr lang="nl-BE" err="1">
                <a:latin typeface="Arial"/>
                <a:cs typeface="Arial"/>
              </a:rPr>
              <a:t>Rekem</a:t>
            </a:r>
            <a:r>
              <a:rPr lang="nl-BE">
                <a:latin typeface="Arial"/>
                <a:cs typeface="Arial"/>
              </a:rPr>
              <a:t>) toevoegen? </a:t>
            </a:r>
            <a:endParaRPr lang="nl-BE"/>
          </a:p>
        </p:txBody>
      </p:sp>
      <p:pic>
        <p:nvPicPr>
          <p:cNvPr id="5" name="Afbeelding 4">
            <a:extLst>
              <a:ext uri="{FF2B5EF4-FFF2-40B4-BE49-F238E27FC236}">
                <a16:creationId xmlns:a16="http://schemas.microsoft.com/office/drawing/2014/main" id="{D41705D7-ABAF-4D92-8086-B8C02EB25481}"/>
              </a:ext>
            </a:extLst>
          </p:cNvPr>
          <p:cNvPicPr>
            <a:picLocks noChangeAspect="1"/>
          </p:cNvPicPr>
          <p:nvPr/>
        </p:nvPicPr>
        <p:blipFill>
          <a:blip r:embed="rId2"/>
          <a:stretch>
            <a:fillRect/>
          </a:stretch>
        </p:blipFill>
        <p:spPr>
          <a:xfrm>
            <a:off x="315884" y="1733740"/>
            <a:ext cx="7126778" cy="4500806"/>
          </a:xfrm>
          <a:prstGeom prst="rect">
            <a:avLst/>
          </a:prstGeom>
        </p:spPr>
      </p:pic>
      <p:sp>
        <p:nvSpPr>
          <p:cNvPr id="7" name="Tekstvak 6">
            <a:extLst>
              <a:ext uri="{FF2B5EF4-FFF2-40B4-BE49-F238E27FC236}">
                <a16:creationId xmlns:a16="http://schemas.microsoft.com/office/drawing/2014/main" id="{2F00A1E0-22C9-4A51-86B9-058783260000}"/>
              </a:ext>
            </a:extLst>
          </p:cNvPr>
          <p:cNvSpPr txBox="1"/>
          <p:nvPr/>
        </p:nvSpPr>
        <p:spPr>
          <a:xfrm>
            <a:off x="7622771" y="1733740"/>
            <a:ext cx="4164676" cy="4524315"/>
          </a:xfrm>
          <a:prstGeom prst="rect">
            <a:avLst/>
          </a:prstGeom>
          <a:noFill/>
        </p:spPr>
        <p:txBody>
          <a:bodyPr wrap="square" lIns="91440" tIns="45720" rIns="91440" bIns="45720" rtlCol="0" anchor="t">
            <a:spAutoFit/>
          </a:bodyPr>
          <a:lstStyle/>
          <a:p>
            <a:r>
              <a:rPr lang="nl-NL" b="1">
                <a:solidFill>
                  <a:schemeClr val="tx2"/>
                </a:solidFill>
                <a:latin typeface="Arial"/>
                <a:cs typeface="Arial"/>
              </a:rPr>
              <a:t>Bestemmingsontwikkeling:</a:t>
            </a:r>
          </a:p>
          <a:p>
            <a:pPr marL="285750" indent="-285750">
              <a:buFont typeface="Arial" panose="020B0604020202020204" pitchFamily="34" charset="0"/>
              <a:buChar char="•"/>
            </a:pPr>
            <a:r>
              <a:rPr lang="nl-NL">
                <a:solidFill>
                  <a:schemeClr val="tx2"/>
                </a:solidFill>
                <a:latin typeface="Arial"/>
                <a:cs typeface="Arial"/>
              </a:rPr>
              <a:t>Stimuleer meerdaags verblijf</a:t>
            </a:r>
          </a:p>
          <a:p>
            <a:pPr marL="285750" indent="-285750">
              <a:buFont typeface="Arial" panose="020B0604020202020204" pitchFamily="34" charset="0"/>
              <a:buChar char="•"/>
            </a:pPr>
            <a:r>
              <a:rPr lang="nl-NL">
                <a:solidFill>
                  <a:schemeClr val="tx2"/>
                </a:solidFill>
                <a:latin typeface="Arial"/>
                <a:cs typeface="Arial"/>
              </a:rPr>
              <a:t>Groene uitlopers tot in de woonkern</a:t>
            </a:r>
          </a:p>
          <a:p>
            <a:pPr marL="285750" indent="-285750">
              <a:buFont typeface="Arial" panose="020B0604020202020204" pitchFamily="34" charset="0"/>
              <a:buChar char="•"/>
            </a:pPr>
            <a:r>
              <a:rPr lang="nl-NL">
                <a:solidFill>
                  <a:schemeClr val="tx2"/>
                </a:solidFill>
                <a:latin typeface="Arial"/>
                <a:cs typeface="Arial"/>
              </a:rPr>
              <a:t>Onderzoek horeca aan het water of nabij groen</a:t>
            </a:r>
          </a:p>
          <a:p>
            <a:endParaRPr lang="nl-NL" b="1">
              <a:solidFill>
                <a:schemeClr val="tx2"/>
              </a:solidFill>
              <a:latin typeface="Arial"/>
              <a:cs typeface="Arial"/>
            </a:endParaRPr>
          </a:p>
          <a:p>
            <a:r>
              <a:rPr lang="nl-NL" b="1">
                <a:solidFill>
                  <a:schemeClr val="tx2"/>
                </a:solidFill>
                <a:latin typeface="Arial"/>
                <a:cs typeface="Arial"/>
              </a:rPr>
              <a:t>Inrichting:</a:t>
            </a:r>
            <a:endParaRPr lang="nl-BE" b="1">
              <a:solidFill>
                <a:schemeClr val="tx2"/>
              </a:solidFill>
              <a:latin typeface="Arial"/>
              <a:cs typeface="Arial"/>
            </a:endParaRPr>
          </a:p>
          <a:p>
            <a:pPr marL="285750" indent="-285750">
              <a:buFont typeface="Arial" panose="020B0604020202020204" pitchFamily="34" charset="0"/>
              <a:buChar char="•"/>
            </a:pPr>
            <a:r>
              <a:rPr lang="nl-NL">
                <a:solidFill>
                  <a:schemeClr val="tx2"/>
                </a:solidFill>
                <a:latin typeface="Arial"/>
                <a:cs typeface="Arial"/>
              </a:rPr>
              <a:t>Plaats fietsenrekken bij De Witte </a:t>
            </a:r>
            <a:r>
              <a:rPr lang="nl-NL" err="1">
                <a:solidFill>
                  <a:schemeClr val="tx2"/>
                </a:solidFill>
                <a:latin typeface="Arial"/>
                <a:cs typeface="Arial"/>
              </a:rPr>
              <a:t>Börstel</a:t>
            </a:r>
            <a:r>
              <a:rPr lang="nl-NL">
                <a:solidFill>
                  <a:schemeClr val="tx2"/>
                </a:solidFill>
                <a:latin typeface="Arial"/>
                <a:cs typeface="Arial"/>
              </a:rPr>
              <a:t> </a:t>
            </a:r>
          </a:p>
          <a:p>
            <a:pPr marL="285750" indent="-285750">
              <a:buFont typeface="Arial" panose="020B0604020202020204" pitchFamily="34" charset="0"/>
              <a:buChar char="•"/>
            </a:pPr>
            <a:r>
              <a:rPr lang="nl-NL">
                <a:solidFill>
                  <a:schemeClr val="tx2"/>
                </a:solidFill>
                <a:latin typeface="Arial"/>
                <a:cs typeface="Arial"/>
              </a:rPr>
              <a:t>Richt de Parkeerplaats Kloosterstraat als groene toegangsplek in </a:t>
            </a:r>
          </a:p>
          <a:p>
            <a:pPr marL="285750" indent="-285750">
              <a:buFont typeface="Arial" panose="020B0604020202020204" pitchFamily="34" charset="0"/>
              <a:buChar char="•"/>
            </a:pPr>
            <a:r>
              <a:rPr lang="nl-NL">
                <a:solidFill>
                  <a:schemeClr val="tx2"/>
                </a:solidFill>
                <a:latin typeface="Arial"/>
                <a:cs typeface="Arial"/>
              </a:rPr>
              <a:t>Dijk inrichten voor zowel wandelen als fietsen (echter beperkte ruimte)</a:t>
            </a:r>
            <a:endParaRPr lang="nl-BE">
              <a:solidFill>
                <a:schemeClr val="tx2"/>
              </a:solidFill>
              <a:latin typeface="Arial"/>
              <a:cs typeface="Arial"/>
            </a:endParaRPr>
          </a:p>
          <a:p>
            <a:pPr marL="285750" indent="-285750">
              <a:buFont typeface="Arial" panose="020B0604020202020204" pitchFamily="34" charset="0"/>
              <a:buChar char="•"/>
            </a:pPr>
            <a:r>
              <a:rPr lang="nl-NL">
                <a:solidFill>
                  <a:schemeClr val="tx2"/>
                </a:solidFill>
                <a:latin typeface="Arial"/>
                <a:cs typeface="Arial"/>
              </a:rPr>
              <a:t>Fiets- en wandelverkeer staat voorop tussen Meers en Maasband  </a:t>
            </a:r>
            <a:endParaRPr lang="nl-BE">
              <a:solidFill>
                <a:schemeClr val="tx2"/>
              </a:solidFill>
              <a:latin typeface="Arial"/>
              <a:cs typeface="Arial"/>
            </a:endParaRPr>
          </a:p>
        </p:txBody>
      </p:sp>
    </p:spTree>
    <p:extLst>
      <p:ext uri="{BB962C8B-B14F-4D97-AF65-F5344CB8AC3E}">
        <p14:creationId xmlns:p14="http://schemas.microsoft.com/office/powerpoint/2010/main" val="204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34C52-E0B0-DAA7-700C-337E63A377D4}"/>
              </a:ext>
            </a:extLst>
          </p:cNvPr>
          <p:cNvSpPr>
            <a:spLocks noGrp="1"/>
          </p:cNvSpPr>
          <p:nvPr>
            <p:ph type="title"/>
          </p:nvPr>
        </p:nvSpPr>
        <p:spPr/>
        <p:txBody>
          <a:bodyPr/>
          <a:lstStyle/>
          <a:p>
            <a:r>
              <a:rPr lang="nl-NL">
                <a:latin typeface="Arial"/>
                <a:cs typeface="Arial"/>
              </a:rPr>
              <a:t>Aanbevelingen (2)</a:t>
            </a:r>
            <a:endParaRPr lang="nl-NL"/>
          </a:p>
        </p:txBody>
      </p:sp>
      <p:sp>
        <p:nvSpPr>
          <p:cNvPr id="3" name="Tijdelijke aanduiding voor inhoud 2">
            <a:extLst>
              <a:ext uri="{FF2B5EF4-FFF2-40B4-BE49-F238E27FC236}">
                <a16:creationId xmlns:a16="http://schemas.microsoft.com/office/drawing/2014/main" id="{84B94AC5-4947-DEC1-BE91-AD06155D0366}"/>
              </a:ext>
            </a:extLst>
          </p:cNvPr>
          <p:cNvSpPr>
            <a:spLocks noGrp="1"/>
          </p:cNvSpPr>
          <p:nvPr>
            <p:ph sz="half" idx="1"/>
          </p:nvPr>
        </p:nvSpPr>
        <p:spPr>
          <a:xfrm>
            <a:off x="558114" y="2007972"/>
            <a:ext cx="6301299" cy="3581401"/>
          </a:xfrm>
        </p:spPr>
        <p:txBody>
          <a:bodyPr vert="horz" lIns="91440" tIns="45720" rIns="91440" bIns="45720" rtlCol="0" anchor="t">
            <a:normAutofit lnSpcReduction="10000"/>
          </a:bodyPr>
          <a:lstStyle/>
          <a:p>
            <a:pPr marL="0" indent="0">
              <a:buNone/>
            </a:pPr>
            <a:r>
              <a:rPr lang="nl-NL" b="1">
                <a:latin typeface="Arial"/>
                <a:cs typeface="Arial"/>
              </a:rPr>
              <a:t>Informatievoorziening:</a:t>
            </a:r>
          </a:p>
          <a:p>
            <a:pPr marL="383540" indent="-383540"/>
            <a:r>
              <a:rPr lang="nl-NL">
                <a:latin typeface="Arial"/>
                <a:cs typeface="Arial"/>
              </a:rPr>
              <a:t>Geleiden vanaf parking Kloosterlaan </a:t>
            </a:r>
          </a:p>
          <a:p>
            <a:pPr marL="383540" indent="-383540"/>
            <a:r>
              <a:rPr lang="nl-NL">
                <a:latin typeface="Arial"/>
                <a:cs typeface="Arial"/>
              </a:rPr>
              <a:t>Bewegwijzering en informatieborden bij WO-II-monument aan de Kapelaan </a:t>
            </a:r>
            <a:r>
              <a:rPr lang="nl-NL" err="1">
                <a:latin typeface="Arial"/>
                <a:cs typeface="Arial"/>
              </a:rPr>
              <a:t>Berixstraat</a:t>
            </a:r>
            <a:r>
              <a:rPr lang="nl-NL" b="1">
                <a:latin typeface="Arial"/>
                <a:cs typeface="Arial"/>
              </a:rPr>
              <a:t> </a:t>
            </a:r>
            <a:r>
              <a:rPr lang="nl-NL">
                <a:latin typeface="Arial"/>
                <a:cs typeface="Arial"/>
              </a:rPr>
              <a:t>plaatsen (NB. dit wordt naar verwachting in 2025 uitgevoerd). </a:t>
            </a:r>
          </a:p>
          <a:p>
            <a:pPr marL="383540" indent="-383540"/>
            <a:r>
              <a:rPr lang="nl-NL">
                <a:latin typeface="Arial"/>
                <a:cs typeface="Arial"/>
              </a:rPr>
              <a:t>Parkeerplaats </a:t>
            </a:r>
            <a:r>
              <a:rPr lang="nl-NL" err="1">
                <a:latin typeface="Arial"/>
                <a:cs typeface="Arial"/>
              </a:rPr>
              <a:t>Maasbanderweg</a:t>
            </a:r>
            <a:r>
              <a:rPr lang="nl-NL">
                <a:latin typeface="Arial"/>
                <a:cs typeface="Arial"/>
              </a:rPr>
              <a:t>: </a:t>
            </a:r>
          </a:p>
          <a:p>
            <a:pPr marL="383540" indent="-383540"/>
            <a:r>
              <a:rPr lang="nl-NL">
                <a:latin typeface="Arial"/>
                <a:cs typeface="Arial"/>
              </a:rPr>
              <a:t>Eenduidigheid in bebording: wens DOP Meers om één (type) route(netwerk) te ontwikkelen (cfr knopen-lopen) </a:t>
            </a:r>
            <a:endParaRPr lang="nl-NL">
              <a:cs typeface="Arial"/>
            </a:endParaRPr>
          </a:p>
          <a:p>
            <a:pPr marL="383540" indent="-383540"/>
            <a:endParaRPr lang="nl-NL"/>
          </a:p>
        </p:txBody>
      </p:sp>
      <p:pic>
        <p:nvPicPr>
          <p:cNvPr id="4" name="Afbeelding 3" descr="Afbeelding met buitenshuis, weg, boom, scène&#10;&#10;Door AI gegenereerde inhoud is mogelijk onjuist.">
            <a:extLst>
              <a:ext uri="{FF2B5EF4-FFF2-40B4-BE49-F238E27FC236}">
                <a16:creationId xmlns:a16="http://schemas.microsoft.com/office/drawing/2014/main" id="{0E1B2314-D0D2-531A-7C3D-AE4D27882530}"/>
              </a:ext>
            </a:extLst>
          </p:cNvPr>
          <p:cNvPicPr>
            <a:picLocks noChangeAspect="1"/>
          </p:cNvPicPr>
          <p:nvPr/>
        </p:nvPicPr>
        <p:blipFill>
          <a:blip r:embed="rId2"/>
          <a:stretch>
            <a:fillRect/>
          </a:stretch>
        </p:blipFill>
        <p:spPr>
          <a:xfrm>
            <a:off x="6751938" y="4334648"/>
            <a:ext cx="5123936" cy="1772165"/>
          </a:xfrm>
          <a:prstGeom prst="rect">
            <a:avLst/>
          </a:prstGeom>
        </p:spPr>
      </p:pic>
      <p:pic>
        <p:nvPicPr>
          <p:cNvPr id="5" name="Afbeelding 4">
            <a:extLst>
              <a:ext uri="{FF2B5EF4-FFF2-40B4-BE49-F238E27FC236}">
                <a16:creationId xmlns:a16="http://schemas.microsoft.com/office/drawing/2014/main" id="{579B00E4-E0E4-DE50-D54E-AD4527B0E3A7}"/>
              </a:ext>
            </a:extLst>
          </p:cNvPr>
          <p:cNvPicPr>
            <a:picLocks noChangeAspect="1"/>
          </p:cNvPicPr>
          <p:nvPr/>
        </p:nvPicPr>
        <p:blipFill>
          <a:blip r:embed="rId3"/>
          <a:stretch>
            <a:fillRect/>
          </a:stretch>
        </p:blipFill>
        <p:spPr>
          <a:xfrm>
            <a:off x="6755026" y="1711487"/>
            <a:ext cx="5117757" cy="2209650"/>
          </a:xfrm>
          <a:prstGeom prst="rect">
            <a:avLst/>
          </a:prstGeom>
        </p:spPr>
      </p:pic>
    </p:spTree>
    <p:extLst>
      <p:ext uri="{BB962C8B-B14F-4D97-AF65-F5344CB8AC3E}">
        <p14:creationId xmlns:p14="http://schemas.microsoft.com/office/powerpoint/2010/main" val="428271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354CB-87F5-0952-E290-1E2D4CE88156}"/>
              </a:ext>
            </a:extLst>
          </p:cNvPr>
          <p:cNvSpPr>
            <a:spLocks noGrp="1"/>
          </p:cNvSpPr>
          <p:nvPr>
            <p:ph type="title"/>
          </p:nvPr>
        </p:nvSpPr>
        <p:spPr/>
        <p:txBody>
          <a:bodyPr/>
          <a:lstStyle/>
          <a:p>
            <a:r>
              <a:rPr lang="nl-NL" err="1">
                <a:latin typeface="Arial"/>
                <a:cs typeface="Arial"/>
              </a:rPr>
              <a:t>RivierParking</a:t>
            </a:r>
            <a:r>
              <a:rPr lang="nl-NL">
                <a:latin typeface="Arial"/>
                <a:cs typeface="Arial"/>
              </a:rPr>
              <a:t> Kloosterstraat</a:t>
            </a:r>
            <a:endParaRPr lang="nl-NL"/>
          </a:p>
        </p:txBody>
      </p:sp>
      <p:pic>
        <p:nvPicPr>
          <p:cNvPr id="6" name="Tijdelijke aanduiding voor inhoud 5" descr="Afbeelding met kaart, tekst, atlas&#10;&#10;Door AI gegenereerde inhoud is mogelijk onjuist.">
            <a:extLst>
              <a:ext uri="{FF2B5EF4-FFF2-40B4-BE49-F238E27FC236}">
                <a16:creationId xmlns:a16="http://schemas.microsoft.com/office/drawing/2014/main" id="{B316446A-8416-187A-4680-E34804B811FC}"/>
              </a:ext>
            </a:extLst>
          </p:cNvPr>
          <p:cNvPicPr>
            <a:picLocks noGrp="1" noChangeAspect="1"/>
          </p:cNvPicPr>
          <p:nvPr>
            <p:ph sz="half" idx="1"/>
          </p:nvPr>
        </p:nvPicPr>
        <p:blipFill>
          <a:blip r:embed="rId2"/>
          <a:stretch>
            <a:fillRect/>
          </a:stretch>
        </p:blipFill>
        <p:spPr>
          <a:xfrm>
            <a:off x="1500857" y="2055962"/>
            <a:ext cx="4448065" cy="4041475"/>
          </a:xfrm>
          <a:prstGeom prst="rect">
            <a:avLst/>
          </a:prstGeom>
        </p:spPr>
      </p:pic>
      <p:sp>
        <p:nvSpPr>
          <p:cNvPr id="4" name="Tijdelijke aanduiding voor inhoud 3">
            <a:extLst>
              <a:ext uri="{FF2B5EF4-FFF2-40B4-BE49-F238E27FC236}">
                <a16:creationId xmlns:a16="http://schemas.microsoft.com/office/drawing/2014/main" id="{3D65E0AE-5AF5-A626-29AA-53F4893238D7}"/>
              </a:ext>
            </a:extLst>
          </p:cNvPr>
          <p:cNvSpPr>
            <a:spLocks noGrp="1"/>
          </p:cNvSpPr>
          <p:nvPr>
            <p:ph sz="half" idx="2"/>
          </p:nvPr>
        </p:nvSpPr>
        <p:spPr/>
        <p:txBody>
          <a:bodyPr vert="horz" lIns="91440" tIns="45720" rIns="91440" bIns="45720" rtlCol="0" anchor="t">
            <a:normAutofit fontScale="92500" lnSpcReduction="10000"/>
          </a:bodyPr>
          <a:lstStyle/>
          <a:p>
            <a:pPr marL="383540" indent="-383540"/>
            <a:r>
              <a:rPr lang="nl-NL">
                <a:latin typeface="Arial"/>
                <a:cs typeface="Arial"/>
              </a:rPr>
              <a:t>De ‘</a:t>
            </a:r>
            <a:r>
              <a:rPr lang="nl-NL" err="1">
                <a:latin typeface="Arial"/>
                <a:cs typeface="Arial"/>
              </a:rPr>
              <a:t>RivierParking</a:t>
            </a:r>
            <a:r>
              <a:rPr lang="nl-NL">
                <a:latin typeface="Arial"/>
                <a:cs typeface="Arial"/>
              </a:rPr>
              <a:t>’ Kloosterstraat  niet (duidelijk) ontsloten vanaf hoofdroute. </a:t>
            </a:r>
            <a:endParaRPr lang="nl-NL"/>
          </a:p>
          <a:p>
            <a:pPr marL="383540" indent="-383540"/>
            <a:r>
              <a:rPr lang="nl-NL">
                <a:latin typeface="Arial"/>
                <a:cs typeface="Arial"/>
              </a:rPr>
              <a:t>Niet duidelijk hoe bezoekers vanaf parkeerplaats het snelste naar de Maas kunnen lopen, terwijl de Maas er vlakbij ligt. </a:t>
            </a:r>
            <a:endParaRPr lang="nl-NL"/>
          </a:p>
          <a:p>
            <a:pPr marL="383540" indent="-383540"/>
            <a:r>
              <a:rPr lang="nl-NL">
                <a:latin typeface="Arial"/>
                <a:cs typeface="Arial"/>
              </a:rPr>
              <a:t>Uitstraling van parkeerplaats laat te wensen over. Terwijl vanaf deze parkeerplaats een mooie wandeling gemaakt kan worden met een tussenstop bij café De Witte </a:t>
            </a:r>
            <a:r>
              <a:rPr lang="nl-NL" err="1">
                <a:latin typeface="Arial"/>
                <a:cs typeface="Arial"/>
              </a:rPr>
              <a:t>Börstel</a:t>
            </a:r>
            <a:r>
              <a:rPr lang="nl-NL">
                <a:latin typeface="Arial"/>
                <a:cs typeface="Arial"/>
              </a:rPr>
              <a:t>.</a:t>
            </a:r>
            <a:endParaRPr lang="nl-NL"/>
          </a:p>
        </p:txBody>
      </p:sp>
    </p:spTree>
    <p:extLst>
      <p:ext uri="{BB962C8B-B14F-4D97-AF65-F5344CB8AC3E}">
        <p14:creationId xmlns:p14="http://schemas.microsoft.com/office/powerpoint/2010/main" val="325986976"/>
      </p:ext>
    </p:extLst>
  </p:cSld>
  <p:clrMapOvr>
    <a:masterClrMapping/>
  </p:clrMapOvr>
</p:sld>
</file>

<file path=ppt/theme/theme1.xml><?xml version="1.0" encoding="utf-8"?>
<a:theme xmlns:a="http://schemas.openxmlformats.org/drawingml/2006/main" name="Bijsnijden">
  <a:themeElements>
    <a:clrScheme name="RLKM">
      <a:dk1>
        <a:srgbClr val="000000"/>
      </a:dk1>
      <a:lt1>
        <a:srgbClr val="FFFFFF"/>
      </a:lt1>
      <a:dk2>
        <a:srgbClr val="60413C"/>
      </a:dk2>
      <a:lt2>
        <a:srgbClr val="E7E6E6"/>
      </a:lt2>
      <a:accent1>
        <a:srgbClr val="1C7189"/>
      </a:accent1>
      <a:accent2>
        <a:srgbClr val="B89617"/>
      </a:accent2>
      <a:accent3>
        <a:srgbClr val="DE1018"/>
      </a:accent3>
      <a:accent4>
        <a:srgbClr val="104379"/>
      </a:accent4>
      <a:accent5>
        <a:srgbClr val="A9D9DE"/>
      </a:accent5>
      <a:accent6>
        <a:srgbClr val="A2A356"/>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d75e99-d7dd-4686-8112-c23ccdae41fc" xsi:nil="true"/>
    <lcf76f155ced4ddcb4097134ff3c332f xmlns="48bee7e4-e7b6-434e-b779-1634ba4ee8d0">
      <Terms xmlns="http://schemas.microsoft.com/office/infopath/2007/PartnerControls"/>
    </lcf76f155ced4ddcb4097134ff3c332f>
    <SharedWithUsers xmlns="43d75e99-d7dd-4686-8112-c23ccdae41fc">
      <UserInfo>
        <DisplayName>Margriet Satijn</DisplayName>
        <AccountId>114</AccountId>
        <AccountType/>
      </UserInfo>
      <UserInfo>
        <DisplayName>Katrien Schaerlaekens</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A8833250E9FE439D7D110CAC462350" ma:contentTypeVersion="19" ma:contentTypeDescription="Een nieuw document maken." ma:contentTypeScope="" ma:versionID="59020223c8d3d4f6009f28066309284e">
  <xsd:schema xmlns:xsd="http://www.w3.org/2001/XMLSchema" xmlns:xs="http://www.w3.org/2001/XMLSchema" xmlns:p="http://schemas.microsoft.com/office/2006/metadata/properties" xmlns:ns2="48bee7e4-e7b6-434e-b779-1634ba4ee8d0" xmlns:ns3="43d75e99-d7dd-4686-8112-c23ccdae41fc" targetNamespace="http://schemas.microsoft.com/office/2006/metadata/properties" ma:root="true" ma:fieldsID="6161b20d5957db176e7cb6a21f7c1f6e" ns2:_="" ns3:_="">
    <xsd:import namespace="48bee7e4-e7b6-434e-b779-1634ba4ee8d0"/>
    <xsd:import namespace="43d75e99-d7dd-4686-8112-c23ccdae41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ee7e4-e7b6-434e-b779-1634ba4ee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b6f84e3-64c4-419c-a7fc-3d0441c55f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d75e99-d7dd-4686-8112-c23ccdae41fc"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343682a-7f1c-4017-9c42-afc2a0943fab}" ma:internalName="TaxCatchAll" ma:showField="CatchAllData" ma:web="43d75e99-d7dd-4686-8112-c23ccdae41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C6FCE-C3B9-4385-BDE6-726DF78496A1}">
  <ds:schemaRefs>
    <ds:schemaRef ds:uri="43d75e99-d7dd-4686-8112-c23ccdae41fc"/>
    <ds:schemaRef ds:uri="48bee7e4-e7b6-434e-b779-1634ba4ee8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D9716D1-C96A-45D8-87FC-4E53170C846A}">
  <ds:schemaRefs>
    <ds:schemaRef ds:uri="43d75e99-d7dd-4686-8112-c23ccdae41fc"/>
    <ds:schemaRef ds:uri="48bee7e4-e7b6-434e-b779-1634ba4ee8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100E6F-750A-418B-94B9-6E12F21B8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Bijsnijden</Template>
  <TotalTime>0</TotalTime>
  <Words>662</Words>
  <Application>Microsoft Office PowerPoint</Application>
  <PresentationFormat>Breedbeeld</PresentationFormat>
  <Paragraphs>69</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Courier New</vt:lpstr>
      <vt:lpstr>Franklin Gothic Book</vt:lpstr>
      <vt:lpstr>Wingdings</vt:lpstr>
      <vt:lpstr>Bijsnijden</vt:lpstr>
      <vt:lpstr>Rivierpark maasvallei  </vt:lpstr>
      <vt:lpstr>Aanleiding opdracht </vt:lpstr>
      <vt:lpstr>Stand van zaken</vt:lpstr>
      <vt:lpstr>Aanbevelingen op Rivierpark-Niveau</vt:lpstr>
      <vt:lpstr>Analyse Maasdorp Meers</vt:lpstr>
      <vt:lpstr>Analyse maasdorp meers</vt:lpstr>
      <vt:lpstr>Aanbevelingen voor meers</vt:lpstr>
      <vt:lpstr>Aanbevelingen (2)</vt:lpstr>
      <vt:lpstr>RivierParking Kloosterstraat</vt:lpstr>
      <vt:lpstr>Eerste vervolgstappen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Martens</dc:creator>
  <cp:lastModifiedBy>Evelyne Mommers</cp:lastModifiedBy>
  <cp:revision>6</cp:revision>
  <cp:lastPrinted>2024-03-04T16:46:28Z</cp:lastPrinted>
  <dcterms:created xsi:type="dcterms:W3CDTF">2019-10-04T11:06:34Z</dcterms:created>
  <dcterms:modified xsi:type="dcterms:W3CDTF">2025-07-10T14:33:53Z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0x010100FCA8833250E9FE439D7D110CAC462350</vt:lpwstr>
  </property>
  <property fmtid="{D5CDD505-2E9C-101B-9397-08002B2CF9AE}" pid="3" name="MediaServiceImageTags">
    <vt:lpwstr/>
  </property>
</Properties>
</file>